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257" r:id="rId3"/>
    <p:sldId id="265" r:id="rId4"/>
    <p:sldId id="259" r:id="rId5"/>
    <p:sldId id="267" r:id="rId6"/>
    <p:sldId id="261" r:id="rId7"/>
    <p:sldId id="272" r:id="rId8"/>
    <p:sldId id="274" r:id="rId9"/>
    <p:sldId id="268" r:id="rId10"/>
    <p:sldId id="262" r:id="rId11"/>
    <p:sldId id="270" r:id="rId12"/>
    <p:sldId id="276" r:id="rId13"/>
    <p:sldId id="275" r:id="rId14"/>
    <p:sldId id="271" r:id="rId15"/>
    <p:sldId id="273" r:id="rId16"/>
    <p:sldId id="277" r:id="rId17"/>
    <p:sldId id="269" r:id="rId18"/>
    <p:sldId id="264"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E285"/>
    <a:srgbClr val="D77B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25" autoAdjust="0"/>
    <p:restoredTop sz="94660"/>
  </p:normalViewPr>
  <p:slideViewPr>
    <p:cSldViewPr snapToGrid="0">
      <p:cViewPr varScale="1">
        <p:scale>
          <a:sx n="88" d="100"/>
          <a:sy n="88" d="100"/>
        </p:scale>
        <p:origin x="81" y="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04E99-0D1B-474B-A7EF-030ACCC843A8}" type="datetimeFigureOut">
              <a:rPr kumimoji="1" lang="ja-JP" altLang="en-US" smtClean="0"/>
              <a:t>2023/10/17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D4728-5DE1-44F8-85BD-9A48B9A36641}" type="slidenum">
              <a:rPr kumimoji="1" lang="ja-JP" altLang="en-US" smtClean="0"/>
              <a:t>‹#›</a:t>
            </a:fld>
            <a:endParaRPr kumimoji="1" lang="ja-JP" altLang="en-US"/>
          </a:p>
        </p:txBody>
      </p:sp>
    </p:spTree>
    <p:extLst>
      <p:ext uri="{BB962C8B-B14F-4D97-AF65-F5344CB8AC3E}">
        <p14:creationId xmlns:p14="http://schemas.microsoft.com/office/powerpoint/2010/main" val="3197274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15097A-2DDC-2DD8-106A-E02B138E474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4B5074B-68FA-4BE5-86DA-C5C710F6F6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D020E15-2DB7-612F-9C70-B38A5DF69120}"/>
              </a:ext>
            </a:extLst>
          </p:cNvPr>
          <p:cNvSpPr>
            <a:spLocks noGrp="1"/>
          </p:cNvSpPr>
          <p:nvPr>
            <p:ph type="dt" sz="half" idx="10"/>
          </p:nvPr>
        </p:nvSpPr>
        <p:spPr/>
        <p:txBody>
          <a:bodyPr/>
          <a:lstStyle/>
          <a:p>
            <a:fld id="{0EECC934-E94A-4E95-AB83-58A202BF3504}" type="datetime1">
              <a:rPr kumimoji="1" lang="ja-JP" altLang="en-US" smtClean="0"/>
              <a:t>2023/10/17</a:t>
            </a:fld>
            <a:endParaRPr kumimoji="1" lang="ja-JP" altLang="en-US"/>
          </a:p>
        </p:txBody>
      </p:sp>
      <p:sp>
        <p:nvSpPr>
          <p:cNvPr id="5" name="フッター プレースホルダー 4">
            <a:extLst>
              <a:ext uri="{FF2B5EF4-FFF2-40B4-BE49-F238E27FC236}">
                <a16:creationId xmlns:a16="http://schemas.microsoft.com/office/drawing/2014/main" id="{5C11C4A6-330C-DFB3-AACA-6122291A52C7}"/>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6" name="スライド番号プレースホルダー 5">
            <a:extLst>
              <a:ext uri="{FF2B5EF4-FFF2-40B4-BE49-F238E27FC236}">
                <a16:creationId xmlns:a16="http://schemas.microsoft.com/office/drawing/2014/main" id="{15C98DEA-33A1-4D34-90EB-D793B0398992}"/>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9416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7144CF-1718-19AE-808F-06591F1F88C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7BD2882-884F-E03A-852D-76D7240E88E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9AA74A-8097-748C-040A-F9DA5A830BD7}"/>
              </a:ext>
            </a:extLst>
          </p:cNvPr>
          <p:cNvSpPr>
            <a:spLocks noGrp="1"/>
          </p:cNvSpPr>
          <p:nvPr>
            <p:ph type="dt" sz="half" idx="10"/>
          </p:nvPr>
        </p:nvSpPr>
        <p:spPr/>
        <p:txBody>
          <a:bodyPr/>
          <a:lstStyle/>
          <a:p>
            <a:fld id="{69A9B432-40AA-4A82-8E2C-243B0845C2B4}" type="datetime1">
              <a:rPr kumimoji="1" lang="ja-JP" altLang="en-US" smtClean="0"/>
              <a:t>2023/10/17</a:t>
            </a:fld>
            <a:endParaRPr kumimoji="1" lang="ja-JP" altLang="en-US"/>
          </a:p>
        </p:txBody>
      </p:sp>
      <p:sp>
        <p:nvSpPr>
          <p:cNvPr id="5" name="フッター プレースホルダー 4">
            <a:extLst>
              <a:ext uri="{FF2B5EF4-FFF2-40B4-BE49-F238E27FC236}">
                <a16:creationId xmlns:a16="http://schemas.microsoft.com/office/drawing/2014/main" id="{7CBAE96E-918F-AF62-F516-683737C18E96}"/>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6" name="スライド番号プレースホルダー 5">
            <a:extLst>
              <a:ext uri="{FF2B5EF4-FFF2-40B4-BE49-F238E27FC236}">
                <a16:creationId xmlns:a16="http://schemas.microsoft.com/office/drawing/2014/main" id="{F1A65FA5-AEAC-4144-7DA1-F2DC50425877}"/>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336317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6A4639-BEEB-E5B6-42AA-49135DCB799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A193E1-0C55-47AE-438E-5513C7DD18B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AB4CA3-8C0A-71F2-E551-2A84FD20D0E3}"/>
              </a:ext>
            </a:extLst>
          </p:cNvPr>
          <p:cNvSpPr>
            <a:spLocks noGrp="1"/>
          </p:cNvSpPr>
          <p:nvPr>
            <p:ph type="dt" sz="half" idx="10"/>
          </p:nvPr>
        </p:nvSpPr>
        <p:spPr/>
        <p:txBody>
          <a:bodyPr/>
          <a:lstStyle/>
          <a:p>
            <a:fld id="{DE38B471-6CC9-46A8-92A4-A026DEE6FD8B}" type="datetime1">
              <a:rPr kumimoji="1" lang="ja-JP" altLang="en-US" smtClean="0"/>
              <a:t>2023/10/17</a:t>
            </a:fld>
            <a:endParaRPr kumimoji="1" lang="ja-JP" altLang="en-US"/>
          </a:p>
        </p:txBody>
      </p:sp>
      <p:sp>
        <p:nvSpPr>
          <p:cNvPr id="5" name="フッター プレースホルダー 4">
            <a:extLst>
              <a:ext uri="{FF2B5EF4-FFF2-40B4-BE49-F238E27FC236}">
                <a16:creationId xmlns:a16="http://schemas.microsoft.com/office/drawing/2014/main" id="{EC262480-8CBA-F3B2-0B1E-4F651D97118F}"/>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6" name="スライド番号プレースホルダー 5">
            <a:extLst>
              <a:ext uri="{FF2B5EF4-FFF2-40B4-BE49-F238E27FC236}">
                <a16:creationId xmlns:a16="http://schemas.microsoft.com/office/drawing/2014/main" id="{3836E847-A76B-B5CC-8627-51AA2AC7D183}"/>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3564257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F16768-A989-FF6A-1B33-3494677A1A0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F9B85B9-7588-167A-2D84-7A64809FBEC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CBB98E-8657-61C3-95D1-0C3D8E2B5B82}"/>
              </a:ext>
            </a:extLst>
          </p:cNvPr>
          <p:cNvSpPr>
            <a:spLocks noGrp="1"/>
          </p:cNvSpPr>
          <p:nvPr>
            <p:ph type="dt" sz="half" idx="10"/>
          </p:nvPr>
        </p:nvSpPr>
        <p:spPr/>
        <p:txBody>
          <a:bodyPr/>
          <a:lstStyle/>
          <a:p>
            <a:fld id="{E0E00BE1-DB8E-4C7D-9C03-6CCF894827B8}" type="datetime1">
              <a:rPr kumimoji="1" lang="ja-JP" altLang="en-US" smtClean="0"/>
              <a:t>2023/10/17</a:t>
            </a:fld>
            <a:endParaRPr kumimoji="1" lang="ja-JP" altLang="en-US"/>
          </a:p>
        </p:txBody>
      </p:sp>
      <p:sp>
        <p:nvSpPr>
          <p:cNvPr id="5" name="フッター プレースホルダー 4">
            <a:extLst>
              <a:ext uri="{FF2B5EF4-FFF2-40B4-BE49-F238E27FC236}">
                <a16:creationId xmlns:a16="http://schemas.microsoft.com/office/drawing/2014/main" id="{FA9C99B0-40A4-0C11-2DB6-29DD92CF4250}"/>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6" name="スライド番号プレースホルダー 5">
            <a:extLst>
              <a:ext uri="{FF2B5EF4-FFF2-40B4-BE49-F238E27FC236}">
                <a16:creationId xmlns:a16="http://schemas.microsoft.com/office/drawing/2014/main" id="{154397F4-CAAA-6564-A7F5-17FB1F3FD1D6}"/>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148319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A1DDF2-B506-0615-5778-F299A1BC540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D8C5F00-6A01-5BBF-F3E1-CEF320ADD7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D2899CB-347A-0671-3974-5FCD34B38631}"/>
              </a:ext>
            </a:extLst>
          </p:cNvPr>
          <p:cNvSpPr>
            <a:spLocks noGrp="1"/>
          </p:cNvSpPr>
          <p:nvPr>
            <p:ph type="dt" sz="half" idx="10"/>
          </p:nvPr>
        </p:nvSpPr>
        <p:spPr/>
        <p:txBody>
          <a:bodyPr/>
          <a:lstStyle/>
          <a:p>
            <a:fld id="{E5735D21-7930-461D-A871-F7B7F5BC0BFC}" type="datetime1">
              <a:rPr kumimoji="1" lang="ja-JP" altLang="en-US" smtClean="0"/>
              <a:t>2023/10/17</a:t>
            </a:fld>
            <a:endParaRPr kumimoji="1" lang="ja-JP" altLang="en-US"/>
          </a:p>
        </p:txBody>
      </p:sp>
      <p:sp>
        <p:nvSpPr>
          <p:cNvPr id="5" name="フッター プレースホルダー 4">
            <a:extLst>
              <a:ext uri="{FF2B5EF4-FFF2-40B4-BE49-F238E27FC236}">
                <a16:creationId xmlns:a16="http://schemas.microsoft.com/office/drawing/2014/main" id="{48C9D20D-FB50-AC3B-2E41-9E4120DF5BE0}"/>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6" name="スライド番号プレースホルダー 5">
            <a:extLst>
              <a:ext uri="{FF2B5EF4-FFF2-40B4-BE49-F238E27FC236}">
                <a16:creationId xmlns:a16="http://schemas.microsoft.com/office/drawing/2014/main" id="{0038EAFF-48C4-1281-74A1-6B503D89490F}"/>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101486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698039-395C-D4C3-37DD-54DFDB0BBD7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0C8E30-9D9E-CA3B-7F4B-90B0FB399BD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0B92069-A46D-6369-7A60-6A6A0CC7B1D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7076CBA-719C-5294-AFE1-2DC822AEAFCB}"/>
              </a:ext>
            </a:extLst>
          </p:cNvPr>
          <p:cNvSpPr>
            <a:spLocks noGrp="1"/>
          </p:cNvSpPr>
          <p:nvPr>
            <p:ph type="dt" sz="half" idx="10"/>
          </p:nvPr>
        </p:nvSpPr>
        <p:spPr/>
        <p:txBody>
          <a:bodyPr/>
          <a:lstStyle/>
          <a:p>
            <a:fld id="{9016153F-2F5D-4797-95AE-F881D33D61C4}" type="datetime1">
              <a:rPr kumimoji="1" lang="ja-JP" altLang="en-US" smtClean="0"/>
              <a:t>2023/10/17</a:t>
            </a:fld>
            <a:endParaRPr kumimoji="1" lang="ja-JP" altLang="en-US"/>
          </a:p>
        </p:txBody>
      </p:sp>
      <p:sp>
        <p:nvSpPr>
          <p:cNvPr id="6" name="フッター プレースホルダー 5">
            <a:extLst>
              <a:ext uri="{FF2B5EF4-FFF2-40B4-BE49-F238E27FC236}">
                <a16:creationId xmlns:a16="http://schemas.microsoft.com/office/drawing/2014/main" id="{10E0C786-4B85-33A2-AA70-E3ACFC5EA14E}"/>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7" name="スライド番号プレースホルダー 6">
            <a:extLst>
              <a:ext uri="{FF2B5EF4-FFF2-40B4-BE49-F238E27FC236}">
                <a16:creationId xmlns:a16="http://schemas.microsoft.com/office/drawing/2014/main" id="{C4174ADA-574A-6C09-6115-9BB7BC8155A5}"/>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153516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25A9D-3CE6-CD16-0261-6B982227080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D3D413-801A-1247-AC3E-994C71E23F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A1ED87D-5EAB-C887-DED1-ECCCC7E7371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C5ABF03-080D-BC2A-EB5B-36A6ECE859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E47B443-7EDF-EFAC-BEA2-DCB2CEFFD35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E993255-E9DF-13ED-BDD4-AC2000745F05}"/>
              </a:ext>
            </a:extLst>
          </p:cNvPr>
          <p:cNvSpPr>
            <a:spLocks noGrp="1"/>
          </p:cNvSpPr>
          <p:nvPr>
            <p:ph type="dt" sz="half" idx="10"/>
          </p:nvPr>
        </p:nvSpPr>
        <p:spPr/>
        <p:txBody>
          <a:bodyPr/>
          <a:lstStyle/>
          <a:p>
            <a:fld id="{F1191FCC-856C-4665-8134-E63FBB26D2BF}" type="datetime1">
              <a:rPr kumimoji="1" lang="ja-JP" altLang="en-US" smtClean="0"/>
              <a:t>2023/10/17</a:t>
            </a:fld>
            <a:endParaRPr kumimoji="1" lang="ja-JP" altLang="en-US"/>
          </a:p>
        </p:txBody>
      </p:sp>
      <p:sp>
        <p:nvSpPr>
          <p:cNvPr id="8" name="フッター プレースホルダー 7">
            <a:extLst>
              <a:ext uri="{FF2B5EF4-FFF2-40B4-BE49-F238E27FC236}">
                <a16:creationId xmlns:a16="http://schemas.microsoft.com/office/drawing/2014/main" id="{CDB4B08E-CE2F-F583-99D8-FF02CD57E23E}"/>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9" name="スライド番号プレースホルダー 8">
            <a:extLst>
              <a:ext uri="{FF2B5EF4-FFF2-40B4-BE49-F238E27FC236}">
                <a16:creationId xmlns:a16="http://schemas.microsoft.com/office/drawing/2014/main" id="{E7F114C5-6AE6-BD61-66AC-5DD1892803AC}"/>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19862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ABBF46-8B39-2896-503F-D86166FE002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40827F3-AD31-5A68-93F4-5639BCD4D12D}"/>
              </a:ext>
            </a:extLst>
          </p:cNvPr>
          <p:cNvSpPr>
            <a:spLocks noGrp="1"/>
          </p:cNvSpPr>
          <p:nvPr>
            <p:ph type="dt" sz="half" idx="10"/>
          </p:nvPr>
        </p:nvSpPr>
        <p:spPr/>
        <p:txBody>
          <a:bodyPr/>
          <a:lstStyle/>
          <a:p>
            <a:fld id="{E5868467-E56E-49C2-934C-DF3B1D027B9C}" type="datetime1">
              <a:rPr kumimoji="1" lang="ja-JP" altLang="en-US" smtClean="0"/>
              <a:t>2023/10/17</a:t>
            </a:fld>
            <a:endParaRPr kumimoji="1" lang="ja-JP" altLang="en-US"/>
          </a:p>
        </p:txBody>
      </p:sp>
      <p:sp>
        <p:nvSpPr>
          <p:cNvPr id="4" name="フッター プレースホルダー 3">
            <a:extLst>
              <a:ext uri="{FF2B5EF4-FFF2-40B4-BE49-F238E27FC236}">
                <a16:creationId xmlns:a16="http://schemas.microsoft.com/office/drawing/2014/main" id="{4116CA71-8DFA-3A74-E16E-50B6A2109AB6}"/>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5" name="スライド番号プレースホルダー 4">
            <a:extLst>
              <a:ext uri="{FF2B5EF4-FFF2-40B4-BE49-F238E27FC236}">
                <a16:creationId xmlns:a16="http://schemas.microsoft.com/office/drawing/2014/main" id="{2508FDAC-9124-01C1-1610-B70651727D99}"/>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303041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54B4FF1-9835-CCBA-4C5B-8D67ABB4F56F}"/>
              </a:ext>
            </a:extLst>
          </p:cNvPr>
          <p:cNvSpPr>
            <a:spLocks noGrp="1"/>
          </p:cNvSpPr>
          <p:nvPr>
            <p:ph type="dt" sz="half" idx="10"/>
          </p:nvPr>
        </p:nvSpPr>
        <p:spPr/>
        <p:txBody>
          <a:bodyPr/>
          <a:lstStyle/>
          <a:p>
            <a:fld id="{FAC0A9D9-D5AA-4EAC-9CE6-A267F6ADEA79}" type="datetime1">
              <a:rPr kumimoji="1" lang="ja-JP" altLang="en-US" smtClean="0"/>
              <a:t>2023/10/17</a:t>
            </a:fld>
            <a:endParaRPr kumimoji="1" lang="ja-JP" altLang="en-US"/>
          </a:p>
        </p:txBody>
      </p:sp>
      <p:sp>
        <p:nvSpPr>
          <p:cNvPr id="3" name="フッター プレースホルダー 2">
            <a:extLst>
              <a:ext uri="{FF2B5EF4-FFF2-40B4-BE49-F238E27FC236}">
                <a16:creationId xmlns:a16="http://schemas.microsoft.com/office/drawing/2014/main" id="{6019868D-F319-2CC5-F1DF-A1B8F6324E0B}"/>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4" name="スライド番号プレースホルダー 3">
            <a:extLst>
              <a:ext uri="{FF2B5EF4-FFF2-40B4-BE49-F238E27FC236}">
                <a16:creationId xmlns:a16="http://schemas.microsoft.com/office/drawing/2014/main" id="{86E8E709-005E-CF7F-2B67-97D1DB2C849E}"/>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87748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BFD485-561C-9241-340D-989A28C61CC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E92135-2347-8731-0114-371D9BF362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325147-DF09-F2A4-44B5-026C46843A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0DEEB52-D2E2-A2CA-A545-8EB52BE89D9C}"/>
              </a:ext>
            </a:extLst>
          </p:cNvPr>
          <p:cNvSpPr>
            <a:spLocks noGrp="1"/>
          </p:cNvSpPr>
          <p:nvPr>
            <p:ph type="dt" sz="half" idx="10"/>
          </p:nvPr>
        </p:nvSpPr>
        <p:spPr/>
        <p:txBody>
          <a:bodyPr/>
          <a:lstStyle/>
          <a:p>
            <a:fld id="{99450EC3-3A16-44E9-97D8-CBC302751FD2}" type="datetime1">
              <a:rPr kumimoji="1" lang="ja-JP" altLang="en-US" smtClean="0"/>
              <a:t>2023/10/17</a:t>
            </a:fld>
            <a:endParaRPr kumimoji="1" lang="ja-JP" altLang="en-US"/>
          </a:p>
        </p:txBody>
      </p:sp>
      <p:sp>
        <p:nvSpPr>
          <p:cNvPr id="6" name="フッター プレースホルダー 5">
            <a:extLst>
              <a:ext uri="{FF2B5EF4-FFF2-40B4-BE49-F238E27FC236}">
                <a16:creationId xmlns:a16="http://schemas.microsoft.com/office/drawing/2014/main" id="{D6A29FC5-70B1-4F05-2F03-CC5B681EFA43}"/>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7" name="スライド番号プレースホルダー 6">
            <a:extLst>
              <a:ext uri="{FF2B5EF4-FFF2-40B4-BE49-F238E27FC236}">
                <a16:creationId xmlns:a16="http://schemas.microsoft.com/office/drawing/2014/main" id="{E4E97966-3FF8-BD18-96F3-082D6E13E47F}"/>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9379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49A18C-D329-63B1-32A2-D244C8EDDF7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BBEA529-3448-65CD-AD9D-515BECF544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3679B2E-0FA0-CCC3-7007-F4EB9137F6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F052664-B168-561C-4550-CFF993CF6790}"/>
              </a:ext>
            </a:extLst>
          </p:cNvPr>
          <p:cNvSpPr>
            <a:spLocks noGrp="1"/>
          </p:cNvSpPr>
          <p:nvPr>
            <p:ph type="dt" sz="half" idx="10"/>
          </p:nvPr>
        </p:nvSpPr>
        <p:spPr/>
        <p:txBody>
          <a:bodyPr/>
          <a:lstStyle/>
          <a:p>
            <a:fld id="{42B77086-50B1-4945-908D-F5F53A338C85}" type="datetime1">
              <a:rPr kumimoji="1" lang="ja-JP" altLang="en-US" smtClean="0"/>
              <a:t>2023/10/17</a:t>
            </a:fld>
            <a:endParaRPr kumimoji="1" lang="ja-JP" altLang="en-US"/>
          </a:p>
        </p:txBody>
      </p:sp>
      <p:sp>
        <p:nvSpPr>
          <p:cNvPr id="6" name="フッター プレースホルダー 5">
            <a:extLst>
              <a:ext uri="{FF2B5EF4-FFF2-40B4-BE49-F238E27FC236}">
                <a16:creationId xmlns:a16="http://schemas.microsoft.com/office/drawing/2014/main" id="{10F8286D-3893-99EB-F011-D5D42143C9BC}"/>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7" name="スライド番号プレースホルダー 6">
            <a:extLst>
              <a:ext uri="{FF2B5EF4-FFF2-40B4-BE49-F238E27FC236}">
                <a16:creationId xmlns:a16="http://schemas.microsoft.com/office/drawing/2014/main" id="{821FBDAD-84F7-3343-3646-DFB3EE9DAF39}"/>
              </a:ext>
            </a:extLst>
          </p:cNvPr>
          <p:cNvSpPr>
            <a:spLocks noGrp="1"/>
          </p:cNvSpPr>
          <p:nvPr>
            <p:ph type="sldNum" sz="quarter" idx="12"/>
          </p:nvPr>
        </p:nvSpPr>
        <p:spPr/>
        <p:txBody>
          <a:body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830000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50000"/>
          </a:schemeClr>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9EDE7B5-4916-9A16-E587-E93959289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85A9B4-7568-E0A3-3A04-7CC21AA12D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8E16EE-25B6-F9B0-E32A-5738DE0006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AD16D-B4C3-4357-BEB3-C39ED44907D4}" type="datetime1">
              <a:rPr kumimoji="1" lang="ja-JP" altLang="en-US" smtClean="0"/>
              <a:t>2023/10/17</a:t>
            </a:fld>
            <a:endParaRPr kumimoji="1" lang="ja-JP" altLang="en-US"/>
          </a:p>
        </p:txBody>
      </p:sp>
      <p:sp>
        <p:nvSpPr>
          <p:cNvPr id="5" name="フッター プレースホルダー 4">
            <a:extLst>
              <a:ext uri="{FF2B5EF4-FFF2-40B4-BE49-F238E27FC236}">
                <a16:creationId xmlns:a16="http://schemas.microsoft.com/office/drawing/2014/main" id="{F2C45A23-9F38-317B-5015-2E10BB0255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 2023 </a:t>
            </a:r>
            <a:r>
              <a:rPr kumimoji="1" lang="ja-JP" altLang="en-US"/>
              <a:t>イーリス特許事務所</a:t>
            </a:r>
          </a:p>
        </p:txBody>
      </p:sp>
      <p:sp>
        <p:nvSpPr>
          <p:cNvPr id="6" name="スライド番号プレースホルダー 5">
            <a:extLst>
              <a:ext uri="{FF2B5EF4-FFF2-40B4-BE49-F238E27FC236}">
                <a16:creationId xmlns:a16="http://schemas.microsoft.com/office/drawing/2014/main" id="{9BC7DCC5-8A5F-6C90-CB93-122C757820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B21D3-66BC-46A0-B97E-F740C4BF5E38}" type="slidenum">
              <a:rPr kumimoji="1" lang="ja-JP" altLang="en-US" smtClean="0"/>
              <a:t>‹#›</a:t>
            </a:fld>
            <a:endParaRPr kumimoji="1" lang="ja-JP" altLang="en-US"/>
          </a:p>
        </p:txBody>
      </p:sp>
    </p:spTree>
    <p:extLst>
      <p:ext uri="{BB962C8B-B14F-4D97-AF65-F5344CB8AC3E}">
        <p14:creationId xmlns:p14="http://schemas.microsoft.com/office/powerpoint/2010/main" val="4197222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7.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hyperlink" Target="http://www.ipiris.net/contact/" TargetMode="External"/><Relationship Id="rId4" Type="http://schemas.openxmlformats.org/officeDocument/2006/relationships/hyperlink" Target="http://www.ipiris.net/"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D366DA20-305A-0727-E885-0B248C3B6200}"/>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3" name="四角形: 角を丸くする 2">
            <a:extLst>
              <a:ext uri="{FF2B5EF4-FFF2-40B4-BE49-F238E27FC236}">
                <a16:creationId xmlns:a16="http://schemas.microsoft.com/office/drawing/2014/main" id="{F8C5FF5C-8B9B-32A7-B452-6A003E09D671}"/>
              </a:ext>
            </a:extLst>
          </p:cNvPr>
          <p:cNvSpPr/>
          <p:nvPr/>
        </p:nvSpPr>
        <p:spPr>
          <a:xfrm>
            <a:off x="2531706" y="1250302"/>
            <a:ext cx="6892212" cy="3570514"/>
          </a:xfrm>
          <a:prstGeom prst="roundRect">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Picture 5">
            <a:extLst>
              <a:ext uri="{FF2B5EF4-FFF2-40B4-BE49-F238E27FC236}">
                <a16:creationId xmlns:a16="http://schemas.microsoft.com/office/drawing/2014/main" id="{339449A8-9808-CE00-B9E9-6EA38AA165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1087867">
            <a:off x="1711375" y="3400399"/>
            <a:ext cx="2057057" cy="2064564"/>
          </a:xfrm>
          <a:prstGeom prst="rect">
            <a:avLst/>
          </a:prstGeom>
        </p:spPr>
      </p:pic>
      <p:pic>
        <p:nvPicPr>
          <p:cNvPr id="5" name="Picture 6">
            <a:extLst>
              <a:ext uri="{FF2B5EF4-FFF2-40B4-BE49-F238E27FC236}">
                <a16:creationId xmlns:a16="http://schemas.microsoft.com/office/drawing/2014/main" id="{DC402A03-61E4-2D4C-4FBE-7F79202080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1232321" flipH="1">
            <a:off x="8179976" y="3424093"/>
            <a:ext cx="2025833" cy="2018466"/>
          </a:xfrm>
          <a:prstGeom prst="rect">
            <a:avLst/>
          </a:prstGeom>
        </p:spPr>
      </p:pic>
      <p:pic>
        <p:nvPicPr>
          <p:cNvPr id="6" name="Picture 9">
            <a:extLst>
              <a:ext uri="{FF2B5EF4-FFF2-40B4-BE49-F238E27FC236}">
                <a16:creationId xmlns:a16="http://schemas.microsoft.com/office/drawing/2014/main" id="{B151EB6D-E235-4046-7EE1-136530BB84B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rot="931445" flipH="1">
            <a:off x="8175830" y="1386191"/>
            <a:ext cx="916849" cy="1309784"/>
          </a:xfrm>
          <a:prstGeom prst="rect">
            <a:avLst/>
          </a:prstGeom>
        </p:spPr>
      </p:pic>
      <p:pic>
        <p:nvPicPr>
          <p:cNvPr id="7" name="Picture 10">
            <a:extLst>
              <a:ext uri="{FF2B5EF4-FFF2-40B4-BE49-F238E27FC236}">
                <a16:creationId xmlns:a16="http://schemas.microsoft.com/office/drawing/2014/main" id="{E58CEC3A-EE76-CDC3-1BC2-AD8F81C348F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rot="9695094">
            <a:off x="2721002" y="1365158"/>
            <a:ext cx="946295" cy="1351850"/>
          </a:xfrm>
          <a:prstGeom prst="rect">
            <a:avLst/>
          </a:prstGeom>
        </p:spPr>
      </p:pic>
      <p:sp>
        <p:nvSpPr>
          <p:cNvPr id="8" name="テキスト ボックス 7">
            <a:extLst>
              <a:ext uri="{FF2B5EF4-FFF2-40B4-BE49-F238E27FC236}">
                <a16:creationId xmlns:a16="http://schemas.microsoft.com/office/drawing/2014/main" id="{B065D033-C69D-0B36-60FE-6021C6653869}"/>
              </a:ext>
            </a:extLst>
          </p:cNvPr>
          <p:cNvSpPr txBox="1"/>
          <p:nvPr/>
        </p:nvSpPr>
        <p:spPr>
          <a:xfrm>
            <a:off x="3287337" y="2373839"/>
            <a:ext cx="5617325" cy="1323439"/>
          </a:xfrm>
          <a:prstGeom prst="rect">
            <a:avLst/>
          </a:prstGeom>
          <a:noFill/>
        </p:spPr>
        <p:txBody>
          <a:bodyPr wrap="square" rtlCol="0">
            <a:spAutoFit/>
          </a:bodyPr>
          <a:lstStyle/>
          <a:p>
            <a:pPr algn="ctr"/>
            <a:r>
              <a:rPr kumimoji="1" lang="ja-JP" altLang="en-US" sz="4000" b="1" dirty="0"/>
              <a:t>商標のモヤモヤ🌧</a:t>
            </a:r>
            <a:endParaRPr kumimoji="1" lang="en-US" altLang="ja-JP" sz="4000" b="1" dirty="0"/>
          </a:p>
          <a:p>
            <a:pPr algn="ctr"/>
            <a:r>
              <a:rPr lang="ja-JP" altLang="en-US" sz="4000" b="1" dirty="0"/>
              <a:t>を晴らす事例集</a:t>
            </a:r>
            <a:endParaRPr kumimoji="1" lang="en-US" altLang="ja-JP" sz="4000" b="1" dirty="0"/>
          </a:p>
        </p:txBody>
      </p:sp>
    </p:spTree>
    <p:extLst>
      <p:ext uri="{BB962C8B-B14F-4D97-AF65-F5344CB8AC3E}">
        <p14:creationId xmlns:p14="http://schemas.microsoft.com/office/powerpoint/2010/main" val="317051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A0FF327-A0D7-F80B-7B8F-E7A10AFFBC6D}"/>
              </a:ext>
            </a:extLst>
          </p:cNvPr>
          <p:cNvSpPr/>
          <p:nvPr/>
        </p:nvSpPr>
        <p:spPr>
          <a:xfrm>
            <a:off x="3848949" y="1122024"/>
            <a:ext cx="7877221" cy="1897257"/>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a:extLst>
              <a:ext uri="{FF2B5EF4-FFF2-40B4-BE49-F238E27FC236}">
                <a16:creationId xmlns:a16="http://schemas.microsoft.com/office/drawing/2014/main" id="{8B12C127-EFC1-FEEE-257A-7408A72CAB04}"/>
              </a:ext>
            </a:extLst>
          </p:cNvPr>
          <p:cNvSpPr txBox="1"/>
          <p:nvPr/>
        </p:nvSpPr>
        <p:spPr>
          <a:xfrm>
            <a:off x="643641" y="250352"/>
            <a:ext cx="8354306" cy="584775"/>
          </a:xfrm>
          <a:prstGeom prst="rect">
            <a:avLst/>
          </a:prstGeom>
          <a:noFill/>
        </p:spPr>
        <p:txBody>
          <a:bodyPr wrap="square" rtlCol="0">
            <a:spAutoFit/>
          </a:bodyPr>
          <a:lstStyle/>
          <a:p>
            <a:r>
              <a:rPr lang="ja-JP" altLang="en-US" sz="3200" b="1" u="sng" dirty="0">
                <a:latin typeface="+mn-ea"/>
              </a:rPr>
              <a:t>🌧</a:t>
            </a:r>
            <a:r>
              <a:rPr kumimoji="1" lang="ja-JP" altLang="en-US" sz="3200" b="1" u="sng" dirty="0">
                <a:latin typeface="+mn-ea"/>
              </a:rPr>
              <a:t>登録例</a:t>
            </a:r>
            <a:r>
              <a:rPr lang="ja-JP" altLang="en-US" sz="3200" b="1" u="sng" dirty="0">
                <a:latin typeface="+mn-ea"/>
              </a:rPr>
              <a:t>🌧</a:t>
            </a:r>
            <a:endParaRPr kumimoji="1" lang="ja-JP" altLang="en-US" sz="3200" b="1" u="sng" dirty="0">
              <a:latin typeface="+mn-ea"/>
            </a:endParaRPr>
          </a:p>
        </p:txBody>
      </p:sp>
      <p:sp>
        <p:nvSpPr>
          <p:cNvPr id="8" name="フッター プレースホルダー 20">
            <a:extLst>
              <a:ext uri="{FF2B5EF4-FFF2-40B4-BE49-F238E27FC236}">
                <a16:creationId xmlns:a16="http://schemas.microsoft.com/office/drawing/2014/main" id="{C33A1CD1-BF71-2C79-CB9F-F565E6267697}"/>
              </a:ext>
            </a:extLst>
          </p:cNvPr>
          <p:cNvSpPr>
            <a:spLocks noGrp="1"/>
          </p:cNvSpPr>
          <p:nvPr>
            <p:ph type="ftr" sz="quarter" idx="11"/>
          </p:nvPr>
        </p:nvSpPr>
        <p:spPr>
          <a:xfrm>
            <a:off x="4038600" y="6498700"/>
            <a:ext cx="4114800" cy="365125"/>
          </a:xfrm>
        </p:spPr>
        <p:txBody>
          <a:bodyPr/>
          <a:lstStyle/>
          <a:p>
            <a:r>
              <a:rPr kumimoji="1" lang="en-US" altLang="ja-JP"/>
              <a:t>© 2023 </a:t>
            </a:r>
            <a:r>
              <a:rPr kumimoji="1" lang="ja-JP" altLang="en-US"/>
              <a:t>イーリス特許事務所</a:t>
            </a:r>
          </a:p>
        </p:txBody>
      </p:sp>
      <p:sp>
        <p:nvSpPr>
          <p:cNvPr id="5" name="テキスト ボックス 4">
            <a:extLst>
              <a:ext uri="{FF2B5EF4-FFF2-40B4-BE49-F238E27FC236}">
                <a16:creationId xmlns:a16="http://schemas.microsoft.com/office/drawing/2014/main" id="{59A4B88D-E51F-2BE3-FCFF-18CB7D0D2390}"/>
              </a:ext>
            </a:extLst>
          </p:cNvPr>
          <p:cNvSpPr txBox="1"/>
          <p:nvPr/>
        </p:nvSpPr>
        <p:spPr>
          <a:xfrm>
            <a:off x="3954633" y="1097768"/>
            <a:ext cx="7041139" cy="1918923"/>
          </a:xfrm>
          <a:prstGeom prst="rect">
            <a:avLst/>
          </a:prstGeom>
          <a:noFill/>
        </p:spPr>
        <p:txBody>
          <a:bodyPr wrap="square" rtlCol="0">
            <a:spAutoFit/>
          </a:bodyPr>
          <a:lstStyle/>
          <a:p>
            <a:pPr>
              <a:lnSpc>
                <a:spcPct val="120000"/>
              </a:lnSpc>
            </a:pPr>
            <a:r>
              <a:rPr lang="ja-JP" altLang="en-US" sz="2000" dirty="0">
                <a:solidFill>
                  <a:srgbClr val="222222"/>
                </a:solidFill>
                <a:effectLst/>
              </a:rPr>
              <a:t>登録番号：第４３１００１４号</a:t>
            </a:r>
            <a:endParaRPr lang="en-US" altLang="ja-JP" sz="2000" dirty="0">
              <a:solidFill>
                <a:srgbClr val="222222"/>
              </a:solidFill>
              <a:effectLst/>
            </a:endParaRPr>
          </a:p>
          <a:p>
            <a:pPr>
              <a:lnSpc>
                <a:spcPct val="120000"/>
              </a:lnSpc>
            </a:pPr>
            <a:r>
              <a:rPr lang="ja-JP" altLang="en-US" sz="2000" dirty="0">
                <a:solidFill>
                  <a:srgbClr val="222222"/>
                </a:solidFill>
              </a:rPr>
              <a:t>登録日：平成１１年８月 ２７日</a:t>
            </a:r>
            <a:endParaRPr lang="en-US" altLang="ja-JP" sz="2000" dirty="0">
              <a:solidFill>
                <a:srgbClr val="222222"/>
              </a:solidFill>
            </a:endParaRPr>
          </a:p>
          <a:p>
            <a:pPr>
              <a:lnSpc>
                <a:spcPct val="120000"/>
              </a:lnSpc>
            </a:pPr>
            <a:r>
              <a:rPr lang="ja-JP" altLang="en-US" sz="2000" dirty="0">
                <a:solidFill>
                  <a:srgbClr val="222222"/>
                </a:solidFill>
                <a:effectLst/>
              </a:rPr>
              <a:t>商標権</a:t>
            </a:r>
            <a:r>
              <a:rPr lang="ja-JP" altLang="en-US" sz="2000" dirty="0">
                <a:solidFill>
                  <a:srgbClr val="222222"/>
                </a:solidFill>
              </a:rPr>
              <a:t>者：</a:t>
            </a:r>
            <a:r>
              <a:rPr lang="zh-CN" altLang="en-US" sz="2000" dirty="0">
                <a:solidFill>
                  <a:srgbClr val="222222"/>
                </a:solidFill>
                <a:latin typeface="游ゴシック" panose="020B0400000000000000" pitchFamily="50" charset="-128"/>
                <a:ea typeface="游ゴシック" panose="020B0400000000000000" pitchFamily="50" charset="-128"/>
              </a:rPr>
              <a:t>株式会社</a:t>
            </a:r>
            <a:r>
              <a:rPr lang="ja-JP" altLang="en-US" sz="2000" dirty="0">
                <a:solidFill>
                  <a:srgbClr val="222222"/>
                </a:solidFill>
                <a:latin typeface="游ゴシック" panose="020B0400000000000000" pitchFamily="50" charset="-128"/>
                <a:ea typeface="游ゴシック" panose="020B0400000000000000" pitchFamily="50" charset="-128"/>
              </a:rPr>
              <a:t>ＮＨＫエンタープライズ</a:t>
            </a: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r>
              <a:rPr lang="ja-JP" altLang="en-US" sz="2000" dirty="0">
                <a:solidFill>
                  <a:srgbClr val="222222"/>
                </a:solidFill>
                <a:latin typeface="游ゴシック" panose="020B0400000000000000" pitchFamily="50" charset="-128"/>
                <a:ea typeface="游ゴシック" panose="020B0400000000000000" pitchFamily="50" charset="-128"/>
              </a:rPr>
              <a:t>商品及び役務：第９類、第１４類、第１６類、第２４類、第２５類、第２８類、第２９類、第３０類</a:t>
            </a:r>
            <a:endParaRPr lang="en-US" altLang="zh-CN" sz="2000" dirty="0">
              <a:solidFill>
                <a:srgbClr val="222222"/>
              </a:solidFill>
              <a:latin typeface="游ゴシック" panose="020B0400000000000000" pitchFamily="50" charset="-128"/>
              <a:ea typeface="游ゴシック" panose="020B0400000000000000" pitchFamily="50" charset="-128"/>
            </a:endParaRPr>
          </a:p>
        </p:txBody>
      </p:sp>
      <p:sp>
        <p:nvSpPr>
          <p:cNvPr id="12" name="正方形/長方形 11">
            <a:extLst>
              <a:ext uri="{FF2B5EF4-FFF2-40B4-BE49-F238E27FC236}">
                <a16:creationId xmlns:a16="http://schemas.microsoft.com/office/drawing/2014/main" id="{C59A9538-8270-C266-B021-79D391C978E4}"/>
              </a:ext>
            </a:extLst>
          </p:cNvPr>
          <p:cNvSpPr/>
          <p:nvPr/>
        </p:nvSpPr>
        <p:spPr>
          <a:xfrm>
            <a:off x="721227" y="1105975"/>
            <a:ext cx="3099144" cy="193955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b="1" dirty="0"/>
          </a:p>
        </p:txBody>
      </p:sp>
      <p:pic>
        <p:nvPicPr>
          <p:cNvPr id="10" name="図 9">
            <a:extLst>
              <a:ext uri="{FF2B5EF4-FFF2-40B4-BE49-F238E27FC236}">
                <a16:creationId xmlns:a16="http://schemas.microsoft.com/office/drawing/2014/main" id="{3A352828-E3C8-1F24-BFCA-2A177BC0DD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319" y="1329860"/>
            <a:ext cx="2904197" cy="1485101"/>
          </a:xfrm>
          <a:prstGeom prst="rect">
            <a:avLst/>
          </a:prstGeom>
        </p:spPr>
      </p:pic>
      <p:pic>
        <p:nvPicPr>
          <p:cNvPr id="17" name="図 16">
            <a:extLst>
              <a:ext uri="{FF2B5EF4-FFF2-40B4-BE49-F238E27FC236}">
                <a16:creationId xmlns:a16="http://schemas.microsoft.com/office/drawing/2014/main" id="{708B7389-C692-0624-E1FE-51461BC1CF9A}"/>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8800"/>
                    </a14:imgEffect>
                    <a14:imgEffect>
                      <a14:saturation sat="200000"/>
                    </a14:imgEffect>
                  </a14:imgLayer>
                </a14:imgProps>
              </a:ext>
            </a:extLst>
          </a:blip>
          <a:stretch>
            <a:fillRect/>
          </a:stretch>
        </p:blipFill>
        <p:spPr>
          <a:xfrm>
            <a:off x="696798" y="3694616"/>
            <a:ext cx="1170027" cy="705833"/>
          </a:xfrm>
          <a:prstGeom prst="rect">
            <a:avLst/>
          </a:prstGeom>
        </p:spPr>
      </p:pic>
      <p:sp>
        <p:nvSpPr>
          <p:cNvPr id="19" name="テキスト ボックス 18">
            <a:extLst>
              <a:ext uri="{FF2B5EF4-FFF2-40B4-BE49-F238E27FC236}">
                <a16:creationId xmlns:a16="http://schemas.microsoft.com/office/drawing/2014/main" id="{56D09AF9-43FE-7EAB-0567-189CF4A8332B}"/>
              </a:ext>
            </a:extLst>
          </p:cNvPr>
          <p:cNvSpPr txBox="1"/>
          <p:nvPr/>
        </p:nvSpPr>
        <p:spPr>
          <a:xfrm>
            <a:off x="2595860" y="3184051"/>
            <a:ext cx="9242854" cy="1815882"/>
          </a:xfrm>
          <a:prstGeom prst="rect">
            <a:avLst/>
          </a:prstGeom>
          <a:noFill/>
        </p:spPr>
        <p:txBody>
          <a:bodyPr wrap="square" rtlCol="0">
            <a:spAutoFit/>
          </a:bodyPr>
          <a:lstStyle/>
          <a:p>
            <a:endParaRPr lang="en-US" altLang="ja-JP" sz="2800" b="1" dirty="0">
              <a:latin typeface="+mn-ea"/>
            </a:endParaRPr>
          </a:p>
          <a:p>
            <a:r>
              <a:rPr lang="ja-JP" altLang="en-US" sz="2800" b="1" dirty="0">
                <a:latin typeface="+mn-ea"/>
              </a:rPr>
              <a:t>「おじゃる丸」は、アニメ作品の名称で、</a:t>
            </a:r>
            <a:endParaRPr lang="en-US" altLang="ja-JP" sz="2800" b="1" dirty="0">
              <a:latin typeface="+mn-ea"/>
            </a:endParaRPr>
          </a:p>
          <a:p>
            <a:r>
              <a:rPr lang="ja-JP" altLang="en-US" sz="2800" b="1" dirty="0">
                <a:latin typeface="+mn-ea"/>
              </a:rPr>
              <a:t>主人公の名前でもあるよね。</a:t>
            </a:r>
            <a:endParaRPr lang="en-US" altLang="ja-JP" sz="2800" b="1" dirty="0">
              <a:latin typeface="+mn-ea"/>
            </a:endParaRPr>
          </a:p>
          <a:p>
            <a:endParaRPr kumimoji="1" lang="en-US" altLang="ja-JP" sz="2800" b="1" dirty="0">
              <a:latin typeface="+mn-ea"/>
            </a:endParaRPr>
          </a:p>
        </p:txBody>
      </p:sp>
      <p:sp>
        <p:nvSpPr>
          <p:cNvPr id="20" name="吹き出し: 角を丸めた四角形 19">
            <a:extLst>
              <a:ext uri="{FF2B5EF4-FFF2-40B4-BE49-F238E27FC236}">
                <a16:creationId xmlns:a16="http://schemas.microsoft.com/office/drawing/2014/main" id="{1D5057FF-D461-2E2E-9272-5F39663A30EE}"/>
              </a:ext>
            </a:extLst>
          </p:cNvPr>
          <p:cNvSpPr/>
          <p:nvPr/>
        </p:nvSpPr>
        <p:spPr>
          <a:xfrm>
            <a:off x="2321433" y="3461580"/>
            <a:ext cx="9114010" cy="1160632"/>
          </a:xfrm>
          <a:prstGeom prst="wedgeRoundRectCallout">
            <a:avLst>
              <a:gd name="adj1" fmla="val -53394"/>
              <a:gd name="adj2" fmla="val -687"/>
              <a:gd name="adj3" fmla="val 16667"/>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C0CD7290-A638-5037-6272-6AC699A4CCBF}"/>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8800"/>
                    </a14:imgEffect>
                    <a14:imgEffect>
                      <a14:saturation sat="200000"/>
                    </a14:imgEffect>
                  </a14:imgLayer>
                </a14:imgProps>
              </a:ext>
            </a:extLst>
          </a:blip>
          <a:stretch>
            <a:fillRect/>
          </a:stretch>
        </p:blipFill>
        <p:spPr>
          <a:xfrm>
            <a:off x="699174" y="5232914"/>
            <a:ext cx="1170027" cy="705833"/>
          </a:xfrm>
          <a:prstGeom prst="rect">
            <a:avLst/>
          </a:prstGeom>
        </p:spPr>
      </p:pic>
      <p:sp>
        <p:nvSpPr>
          <p:cNvPr id="23" name="テキスト ボックス 22">
            <a:extLst>
              <a:ext uri="{FF2B5EF4-FFF2-40B4-BE49-F238E27FC236}">
                <a16:creationId xmlns:a16="http://schemas.microsoft.com/office/drawing/2014/main" id="{040482B4-F6D4-EA14-01B2-7AAE19378F88}"/>
              </a:ext>
            </a:extLst>
          </p:cNvPr>
          <p:cNvSpPr txBox="1"/>
          <p:nvPr/>
        </p:nvSpPr>
        <p:spPr>
          <a:xfrm>
            <a:off x="2598236" y="5127518"/>
            <a:ext cx="9242854" cy="1384995"/>
          </a:xfrm>
          <a:prstGeom prst="rect">
            <a:avLst/>
          </a:prstGeom>
          <a:noFill/>
        </p:spPr>
        <p:txBody>
          <a:bodyPr wrap="square" rtlCol="0">
            <a:spAutoFit/>
          </a:bodyPr>
          <a:lstStyle/>
          <a:p>
            <a:r>
              <a:rPr lang="ja-JP" altLang="en-US" sz="2800" b="1" dirty="0">
                <a:latin typeface="+mn-ea"/>
              </a:rPr>
              <a:t>「おじゃる丸」の商標権者は、アニメの作者ではなく、</a:t>
            </a:r>
            <a:endParaRPr lang="en-US" altLang="ja-JP" sz="2800" b="1" dirty="0">
              <a:latin typeface="+mn-ea"/>
            </a:endParaRPr>
          </a:p>
          <a:p>
            <a:r>
              <a:rPr lang="ja-JP" altLang="en-US" sz="2800" b="1" dirty="0">
                <a:latin typeface="+mn-ea"/>
              </a:rPr>
              <a:t>会社になっているね。</a:t>
            </a:r>
            <a:endParaRPr lang="en-US" altLang="ja-JP" sz="2800" b="1" dirty="0">
              <a:latin typeface="+mn-ea"/>
            </a:endParaRPr>
          </a:p>
          <a:p>
            <a:endParaRPr kumimoji="1" lang="en-US" altLang="ja-JP" sz="2800" b="1" dirty="0">
              <a:latin typeface="+mn-ea"/>
            </a:endParaRPr>
          </a:p>
        </p:txBody>
      </p:sp>
      <p:sp>
        <p:nvSpPr>
          <p:cNvPr id="24" name="吹き出し: 角を丸めた四角形 23">
            <a:extLst>
              <a:ext uri="{FF2B5EF4-FFF2-40B4-BE49-F238E27FC236}">
                <a16:creationId xmlns:a16="http://schemas.microsoft.com/office/drawing/2014/main" id="{F18401D0-7BFD-F771-2156-D90ED3DEA45E}"/>
              </a:ext>
            </a:extLst>
          </p:cNvPr>
          <p:cNvSpPr/>
          <p:nvPr/>
        </p:nvSpPr>
        <p:spPr>
          <a:xfrm>
            <a:off x="2323809" y="4999878"/>
            <a:ext cx="9114010" cy="1160632"/>
          </a:xfrm>
          <a:prstGeom prst="wedgeRoundRectCallout">
            <a:avLst>
              <a:gd name="adj1" fmla="val -53394"/>
              <a:gd name="adj2" fmla="val -687"/>
              <a:gd name="adj3" fmla="val 16667"/>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37176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ッター プレースホルダー 20">
            <a:extLst>
              <a:ext uri="{FF2B5EF4-FFF2-40B4-BE49-F238E27FC236}">
                <a16:creationId xmlns:a16="http://schemas.microsoft.com/office/drawing/2014/main" id="{4C81E232-5AB3-41CD-E22F-808334325C40}"/>
              </a:ext>
            </a:extLst>
          </p:cNvPr>
          <p:cNvSpPr>
            <a:spLocks noGrp="1"/>
          </p:cNvSpPr>
          <p:nvPr>
            <p:ph type="ftr" sz="quarter" idx="11"/>
          </p:nvPr>
        </p:nvSpPr>
        <p:spPr>
          <a:xfrm>
            <a:off x="4038600" y="6498700"/>
            <a:ext cx="4114800" cy="365125"/>
          </a:xfrm>
        </p:spPr>
        <p:txBody>
          <a:bodyPr/>
          <a:lstStyle/>
          <a:p>
            <a:r>
              <a:rPr kumimoji="1" lang="en-US" altLang="ja-JP"/>
              <a:t>© 2023 </a:t>
            </a:r>
            <a:r>
              <a:rPr kumimoji="1" lang="ja-JP" altLang="en-US"/>
              <a:t>イーリス特許事務所</a:t>
            </a:r>
          </a:p>
        </p:txBody>
      </p:sp>
      <p:grpSp>
        <p:nvGrpSpPr>
          <p:cNvPr id="9" name="グループ化 8">
            <a:extLst>
              <a:ext uri="{FF2B5EF4-FFF2-40B4-BE49-F238E27FC236}">
                <a16:creationId xmlns:a16="http://schemas.microsoft.com/office/drawing/2014/main" id="{392AF8C2-E778-06D1-642E-B52D6708FCF0}"/>
              </a:ext>
            </a:extLst>
          </p:cNvPr>
          <p:cNvGrpSpPr/>
          <p:nvPr/>
        </p:nvGrpSpPr>
        <p:grpSpPr>
          <a:xfrm>
            <a:off x="1148702" y="464034"/>
            <a:ext cx="9894596" cy="1077218"/>
            <a:chOff x="1148702" y="464034"/>
            <a:chExt cx="9894596" cy="1077218"/>
          </a:xfrm>
        </p:grpSpPr>
        <p:sp>
          <p:nvSpPr>
            <p:cNvPr id="6" name="フリーフォーム: 図形 5">
              <a:extLst>
                <a:ext uri="{FF2B5EF4-FFF2-40B4-BE49-F238E27FC236}">
                  <a16:creationId xmlns:a16="http://schemas.microsoft.com/office/drawing/2014/main" id="{EBBB7365-A66A-20B5-396A-63BE01136D31}"/>
                </a:ext>
              </a:extLst>
            </p:cNvPr>
            <p:cNvSpPr/>
            <p:nvPr/>
          </p:nvSpPr>
          <p:spPr>
            <a:xfrm>
              <a:off x="1148702" y="464034"/>
              <a:ext cx="9894596" cy="1077218"/>
            </a:xfrm>
            <a:custGeom>
              <a:avLst/>
              <a:gdLst>
                <a:gd name="connsiteX0" fmla="*/ 0 w 5689600"/>
                <a:gd name="connsiteY0" fmla="*/ 111527 h 669147"/>
                <a:gd name="connsiteX1" fmla="*/ 111527 w 5689600"/>
                <a:gd name="connsiteY1" fmla="*/ 0 h 669147"/>
                <a:gd name="connsiteX2" fmla="*/ 5578073 w 5689600"/>
                <a:gd name="connsiteY2" fmla="*/ 0 h 669147"/>
                <a:gd name="connsiteX3" fmla="*/ 5689600 w 5689600"/>
                <a:gd name="connsiteY3" fmla="*/ 111527 h 669147"/>
                <a:gd name="connsiteX4" fmla="*/ 5689600 w 5689600"/>
                <a:gd name="connsiteY4" fmla="*/ 557620 h 669147"/>
                <a:gd name="connsiteX5" fmla="*/ 5578073 w 5689600"/>
                <a:gd name="connsiteY5" fmla="*/ 669147 h 669147"/>
                <a:gd name="connsiteX6" fmla="*/ 111527 w 5689600"/>
                <a:gd name="connsiteY6" fmla="*/ 669147 h 669147"/>
                <a:gd name="connsiteX7" fmla="*/ 0 w 5689600"/>
                <a:gd name="connsiteY7" fmla="*/ 557620 h 669147"/>
                <a:gd name="connsiteX8" fmla="*/ 0 w 5689600"/>
                <a:gd name="connsiteY8" fmla="*/ 111527 h 66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669147">
                  <a:moveTo>
                    <a:pt x="0" y="111527"/>
                  </a:moveTo>
                  <a:cubicBezTo>
                    <a:pt x="0" y="49932"/>
                    <a:pt x="49932" y="0"/>
                    <a:pt x="111527" y="0"/>
                  </a:cubicBezTo>
                  <a:lnTo>
                    <a:pt x="5578073" y="0"/>
                  </a:lnTo>
                  <a:cubicBezTo>
                    <a:pt x="5639668" y="0"/>
                    <a:pt x="5689600" y="49932"/>
                    <a:pt x="5689600" y="111527"/>
                  </a:cubicBezTo>
                  <a:lnTo>
                    <a:pt x="5689600" y="557620"/>
                  </a:lnTo>
                  <a:cubicBezTo>
                    <a:pt x="5689600" y="619215"/>
                    <a:pt x="5639668" y="669147"/>
                    <a:pt x="5578073" y="669147"/>
                  </a:cubicBezTo>
                  <a:lnTo>
                    <a:pt x="111527" y="669147"/>
                  </a:lnTo>
                  <a:cubicBezTo>
                    <a:pt x="49932" y="669147"/>
                    <a:pt x="0" y="619215"/>
                    <a:pt x="0" y="557620"/>
                  </a:cubicBezTo>
                  <a:lnTo>
                    <a:pt x="0" y="111527"/>
                  </a:lnTo>
                  <a:close/>
                </a:path>
              </a:pathLst>
            </a:custGeom>
            <a:solidFill>
              <a:srgbClr val="FFE285"/>
            </a:solidFill>
            <a:ln>
              <a:solidFill>
                <a:srgbClr val="FFE285"/>
              </a:solidFill>
            </a:ln>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47718" tIns="32665" rIns="247718" bIns="32665" numCol="1" spcCol="1270" anchor="ctr" anchorCtr="0">
              <a:noAutofit/>
            </a:bodyPr>
            <a:lstStyle/>
            <a:p>
              <a:pPr marL="0" lvl="0" indent="0" algn="ctr" defTabSz="1422400">
                <a:lnSpc>
                  <a:spcPct val="90000"/>
                </a:lnSpc>
                <a:spcBef>
                  <a:spcPct val="0"/>
                </a:spcBef>
                <a:spcAft>
                  <a:spcPct val="35000"/>
                </a:spcAft>
                <a:buNone/>
              </a:pPr>
              <a:endParaRPr lang="ja-JP" altLang="en-US" sz="3200" b="1" kern="1200" dirty="0">
                <a:solidFill>
                  <a:schemeClr val="bg1"/>
                </a:solidFill>
              </a:endParaRPr>
            </a:p>
          </p:txBody>
        </p:sp>
        <p:sp>
          <p:nvSpPr>
            <p:cNvPr id="7" name="テキスト ボックス 6">
              <a:extLst>
                <a:ext uri="{FF2B5EF4-FFF2-40B4-BE49-F238E27FC236}">
                  <a16:creationId xmlns:a16="http://schemas.microsoft.com/office/drawing/2014/main" id="{BFF0B3F2-2B9B-F51B-2ADF-72C1BFEEF777}"/>
                </a:ext>
              </a:extLst>
            </p:cNvPr>
            <p:cNvSpPr txBox="1"/>
            <p:nvPr/>
          </p:nvSpPr>
          <p:spPr>
            <a:xfrm>
              <a:off x="1159286" y="525590"/>
              <a:ext cx="9873429" cy="954107"/>
            </a:xfrm>
            <a:prstGeom prst="rect">
              <a:avLst/>
            </a:prstGeom>
            <a:noFill/>
          </p:spPr>
          <p:txBody>
            <a:bodyPr wrap="square" rtlCol="0">
              <a:spAutoFit/>
            </a:bodyPr>
            <a:lstStyle/>
            <a:p>
              <a:r>
                <a:rPr lang="ja-JP" altLang="en-US" sz="2800" b="1" dirty="0"/>
                <a:t>「おじゃる丸」は、</a:t>
              </a:r>
              <a:r>
                <a:rPr kumimoji="1" lang="ja-JP" altLang="en-US" sz="2800" b="1" dirty="0"/>
                <a:t>商標登録されているので、商標制度上</a:t>
              </a:r>
              <a:endParaRPr kumimoji="1" lang="en-US" altLang="ja-JP" sz="2800" b="1" dirty="0"/>
            </a:p>
            <a:p>
              <a:r>
                <a:rPr kumimoji="1" lang="ja-JP" altLang="en-US" sz="2800" b="1" dirty="0"/>
                <a:t>問題はありません。</a:t>
              </a:r>
            </a:p>
          </p:txBody>
        </p:sp>
      </p:grpSp>
      <p:sp>
        <p:nvSpPr>
          <p:cNvPr id="11" name="テキスト ボックス 10">
            <a:extLst>
              <a:ext uri="{FF2B5EF4-FFF2-40B4-BE49-F238E27FC236}">
                <a16:creationId xmlns:a16="http://schemas.microsoft.com/office/drawing/2014/main" id="{356AE96B-D45E-316D-D5C5-FB8AAB08CB37}"/>
              </a:ext>
            </a:extLst>
          </p:cNvPr>
          <p:cNvSpPr txBox="1"/>
          <p:nvPr/>
        </p:nvSpPr>
        <p:spPr>
          <a:xfrm>
            <a:off x="1170736" y="1555545"/>
            <a:ext cx="9225121" cy="707886"/>
          </a:xfrm>
          <a:prstGeom prst="rect">
            <a:avLst/>
          </a:prstGeom>
          <a:noFill/>
        </p:spPr>
        <p:txBody>
          <a:bodyPr wrap="square" rtlCol="0">
            <a:spAutoFit/>
          </a:bodyPr>
          <a:lstStyle/>
          <a:p>
            <a:r>
              <a:rPr lang="ja-JP" altLang="en-US" sz="2000" b="1" dirty="0">
                <a:solidFill>
                  <a:srgbClr val="FF0000"/>
                </a:solidFill>
                <a:ea typeface="+mj-ea"/>
              </a:rPr>
              <a:t>注）以下は、個人的見解であり、特許庁の審査官による見解や、取り上げている商標権の商標権者や代理人の見解ではありません。</a:t>
            </a:r>
            <a:endParaRPr kumimoji="1" lang="ja-JP" altLang="en-US" sz="2000" b="1" dirty="0">
              <a:solidFill>
                <a:srgbClr val="FF0000"/>
              </a:solidFill>
              <a:ea typeface="+mj-ea"/>
            </a:endParaRPr>
          </a:p>
        </p:txBody>
      </p:sp>
      <p:sp>
        <p:nvSpPr>
          <p:cNvPr id="2" name="四角形: 角を丸くする 1">
            <a:extLst>
              <a:ext uri="{FF2B5EF4-FFF2-40B4-BE49-F238E27FC236}">
                <a16:creationId xmlns:a16="http://schemas.microsoft.com/office/drawing/2014/main" id="{0D04A0C5-78C5-67FB-2777-8A545F772656}"/>
              </a:ext>
            </a:extLst>
          </p:cNvPr>
          <p:cNvSpPr/>
          <p:nvPr/>
        </p:nvSpPr>
        <p:spPr>
          <a:xfrm>
            <a:off x="1469348" y="2376359"/>
            <a:ext cx="9563367" cy="58017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rPr>
              <a:t>　理由１：おじゃる丸グッズを売るのは会社の方だから</a:t>
            </a:r>
          </a:p>
        </p:txBody>
      </p:sp>
      <p:sp>
        <p:nvSpPr>
          <p:cNvPr id="3" name="太陽 2">
            <a:extLst>
              <a:ext uri="{FF2B5EF4-FFF2-40B4-BE49-F238E27FC236}">
                <a16:creationId xmlns:a16="http://schemas.microsoft.com/office/drawing/2014/main" id="{6D46D27E-A9E9-FBFD-6957-398A47C9D9FA}"/>
              </a:ext>
            </a:extLst>
          </p:cNvPr>
          <p:cNvSpPr/>
          <p:nvPr/>
        </p:nvSpPr>
        <p:spPr>
          <a:xfrm>
            <a:off x="689826" y="2140932"/>
            <a:ext cx="1071809" cy="1007542"/>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20D74454-2FD6-6E28-DAC8-129E6929F07E}"/>
              </a:ext>
            </a:extLst>
          </p:cNvPr>
          <p:cNvSpPr txBox="1"/>
          <p:nvPr/>
        </p:nvSpPr>
        <p:spPr>
          <a:xfrm>
            <a:off x="1426182" y="3108261"/>
            <a:ext cx="9563366" cy="3785652"/>
          </a:xfrm>
          <a:prstGeom prst="rect">
            <a:avLst/>
          </a:prstGeom>
          <a:noFill/>
        </p:spPr>
        <p:txBody>
          <a:bodyPr wrap="square">
            <a:spAutoFit/>
          </a:bodyPr>
          <a:lstStyle/>
          <a:p>
            <a:r>
              <a:rPr lang="ja-JP" altLang="en-US" sz="2400" dirty="0">
                <a:latin typeface="+mn-ea"/>
              </a:rPr>
              <a:t>商標権は、名称やロゴと、商標を使う商品やサービス（役務）とが組み合わされて一つの権利となっている。すなわち、</a:t>
            </a:r>
            <a:endParaRPr lang="en-US" altLang="ja-JP" sz="2400" dirty="0">
              <a:latin typeface="+mn-ea"/>
            </a:endParaRPr>
          </a:p>
          <a:p>
            <a:r>
              <a:rPr lang="ja-JP" altLang="en-US" sz="2400" u="sng" dirty="0">
                <a:latin typeface="+mn-ea"/>
              </a:rPr>
              <a:t>商標権＝（名称・ロゴ）</a:t>
            </a:r>
            <a:r>
              <a:rPr lang="en-US" altLang="ja-JP" sz="2400" u="sng" dirty="0">
                <a:latin typeface="+mn-ea"/>
              </a:rPr>
              <a:t>×</a:t>
            </a:r>
            <a:r>
              <a:rPr lang="ja-JP" altLang="en-US" sz="2400" u="sng" dirty="0">
                <a:latin typeface="+mn-ea"/>
              </a:rPr>
              <a:t>（商品・サービス（役務））</a:t>
            </a:r>
            <a:endParaRPr lang="en-US" altLang="ja-JP" sz="2400" dirty="0">
              <a:latin typeface="+mn-ea"/>
            </a:endParaRPr>
          </a:p>
          <a:p>
            <a:r>
              <a:rPr lang="ja-JP" altLang="en-US" sz="2400" dirty="0">
                <a:latin typeface="+mn-ea"/>
              </a:rPr>
              <a:t>したがって、商品・サービス（役務）を提供する者が、商標出願を行い、商標権者となる。</a:t>
            </a:r>
            <a:endParaRPr lang="en-US" altLang="ja-JP" sz="2400" dirty="0">
              <a:latin typeface="+mn-ea"/>
            </a:endParaRPr>
          </a:p>
          <a:p>
            <a:r>
              <a:rPr lang="ja-JP" altLang="en-US" sz="2400" dirty="0">
                <a:latin typeface="+mn-ea"/>
              </a:rPr>
              <a:t>ここで、登録商標「おじゃる丸」は、指定商品として、具体的には、文房具類、衣類、おもちゃ、菓子や様々な食品などが指定されている。これらの商品を販売するのは、アニメの作者ではなく、放送番組制作会社であることから、商標権者は会社の方になっている。</a:t>
            </a:r>
            <a:endParaRPr lang="en-US" altLang="ja-JP" sz="2400" dirty="0">
              <a:latin typeface="+mn-ea"/>
            </a:endParaRPr>
          </a:p>
          <a:p>
            <a:endParaRPr lang="en-US" altLang="ja-JP" sz="2400" dirty="0">
              <a:latin typeface="+mn-ea"/>
            </a:endParaRPr>
          </a:p>
        </p:txBody>
      </p:sp>
    </p:spTree>
    <p:extLst>
      <p:ext uri="{BB962C8B-B14F-4D97-AF65-F5344CB8AC3E}">
        <p14:creationId xmlns:p14="http://schemas.microsoft.com/office/powerpoint/2010/main" val="234299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6B130561-9A6F-523E-DAD3-AC71D215E845}"/>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6" name="テキスト ボックス 5">
            <a:extLst>
              <a:ext uri="{FF2B5EF4-FFF2-40B4-BE49-F238E27FC236}">
                <a16:creationId xmlns:a16="http://schemas.microsoft.com/office/drawing/2014/main" id="{55288BD2-4B75-5418-17B3-D0C6DCC4BBAA}"/>
              </a:ext>
            </a:extLst>
          </p:cNvPr>
          <p:cNvSpPr txBox="1"/>
          <p:nvPr/>
        </p:nvSpPr>
        <p:spPr>
          <a:xfrm>
            <a:off x="1719947" y="1240105"/>
            <a:ext cx="9062357" cy="6001643"/>
          </a:xfrm>
          <a:prstGeom prst="rect">
            <a:avLst/>
          </a:prstGeom>
          <a:noFill/>
        </p:spPr>
        <p:txBody>
          <a:bodyPr wrap="square">
            <a:spAutoFit/>
          </a:bodyPr>
          <a:lstStyle/>
          <a:p>
            <a:r>
              <a:rPr lang="ja-JP" altLang="en-US" sz="2400" dirty="0">
                <a:latin typeface="+mn-ea"/>
              </a:rPr>
              <a:t>登録商標は、商品・サービス（役務）を提供しているのは、</a:t>
            </a:r>
            <a:endParaRPr lang="en-US" altLang="ja-JP" sz="2400" dirty="0">
              <a:latin typeface="+mn-ea"/>
            </a:endParaRPr>
          </a:p>
          <a:p>
            <a:r>
              <a:rPr lang="ja-JP" altLang="en-US" sz="2400" dirty="0">
                <a:latin typeface="+mn-ea"/>
              </a:rPr>
              <a:t>商標権者であることを消費者にアピールするためのもの。</a:t>
            </a:r>
            <a:endParaRPr lang="en-US" altLang="ja-JP" sz="2400" dirty="0">
              <a:latin typeface="+mn-ea"/>
            </a:endParaRPr>
          </a:p>
          <a:p>
            <a:r>
              <a:rPr lang="ja-JP" altLang="en-US" sz="2400" dirty="0">
                <a:latin typeface="+mn-ea"/>
              </a:rPr>
              <a:t>したがって、登録商標「おじゃる丸」は、おじゃる丸グッズが、放送番組制作会社である</a:t>
            </a:r>
            <a:r>
              <a:rPr lang="en-US" altLang="ja-JP" sz="2400" dirty="0">
                <a:latin typeface="+mn-ea"/>
              </a:rPr>
              <a:t>(</a:t>
            </a:r>
            <a:r>
              <a:rPr lang="ja-JP" altLang="en-US" sz="2400" dirty="0">
                <a:latin typeface="+mn-ea"/>
              </a:rPr>
              <a:t>株</a:t>
            </a:r>
            <a:r>
              <a:rPr lang="en-US" altLang="ja-JP" sz="2400" dirty="0">
                <a:latin typeface="+mn-ea"/>
              </a:rPr>
              <a:t>)</a:t>
            </a:r>
            <a:r>
              <a:rPr lang="ja-JP" altLang="en-US" sz="2400" dirty="0">
                <a:latin typeface="+mn-ea"/>
              </a:rPr>
              <a:t>ＮＨＫエンタープライズの商品であることをアピールするためのもの。</a:t>
            </a:r>
            <a:endParaRPr lang="en-US" altLang="ja-JP" sz="2400" dirty="0">
              <a:latin typeface="+mn-ea"/>
            </a:endParaRPr>
          </a:p>
          <a:p>
            <a:r>
              <a:rPr lang="ja-JP" altLang="en-US" sz="2400" dirty="0">
                <a:latin typeface="+mn-ea"/>
              </a:rPr>
              <a:t>よって、登録商標「おじゃる丸」は、「おじゃる丸」 が</a:t>
            </a:r>
            <a:r>
              <a:rPr lang="en-US" altLang="ja-JP" sz="2400" dirty="0">
                <a:latin typeface="+mn-ea"/>
              </a:rPr>
              <a:t>NHK</a:t>
            </a:r>
            <a:r>
              <a:rPr lang="ja-JP" altLang="en-US" sz="2400" dirty="0">
                <a:latin typeface="+mn-ea"/>
              </a:rPr>
              <a:t>アニメであることを前面にアピールする商標とも言える。</a:t>
            </a:r>
            <a:endParaRPr lang="en-US" altLang="ja-JP" sz="2400" dirty="0">
              <a:latin typeface="+mn-ea"/>
            </a:endParaRPr>
          </a:p>
          <a:p>
            <a:endParaRPr lang="en-US" altLang="ja-JP" sz="2400" dirty="0">
              <a:latin typeface="+mn-ea"/>
            </a:endParaRPr>
          </a:p>
          <a:p>
            <a:r>
              <a:rPr lang="ja-JP" altLang="en-US" sz="2400" u="sng" dirty="0">
                <a:latin typeface="+mn-ea"/>
              </a:rPr>
              <a:t>まとめると</a:t>
            </a:r>
            <a:r>
              <a:rPr lang="en-US" altLang="ja-JP" sz="2400" u="sng" dirty="0">
                <a:latin typeface="+mn-ea"/>
              </a:rPr>
              <a:t>…</a:t>
            </a:r>
          </a:p>
          <a:p>
            <a:r>
              <a:rPr lang="ja-JP" altLang="en-US" sz="2400" dirty="0">
                <a:latin typeface="+mn-ea"/>
              </a:rPr>
              <a:t>登録商標「おじゃる丸」は、「おじゃる丸」というアニメ及びキャラクターの人気を利用して、グッズや食品を販売し利益を得る事業を行う目的で、</a:t>
            </a:r>
            <a:r>
              <a:rPr lang="en-US" altLang="ja-JP" sz="2400" dirty="0">
                <a:latin typeface="+mn-ea"/>
              </a:rPr>
              <a:t>(</a:t>
            </a:r>
            <a:r>
              <a:rPr lang="ja-JP" altLang="en-US" sz="2400" dirty="0">
                <a:latin typeface="+mn-ea"/>
              </a:rPr>
              <a:t>株</a:t>
            </a:r>
            <a:r>
              <a:rPr lang="en-US" altLang="ja-JP" sz="2400" dirty="0">
                <a:latin typeface="+mn-ea"/>
              </a:rPr>
              <a:t>)</a:t>
            </a:r>
            <a:r>
              <a:rPr lang="ja-JP" altLang="en-US" sz="2400" dirty="0">
                <a:latin typeface="+mn-ea"/>
              </a:rPr>
              <a:t>ＮＨＫエンタープライズが権利を取得した商標と言える。</a:t>
            </a:r>
            <a:endParaRPr lang="en-US" altLang="ja-JP" sz="2400" dirty="0">
              <a:latin typeface="+mn-ea"/>
            </a:endParaRPr>
          </a:p>
          <a:p>
            <a:endParaRPr lang="en-US" altLang="ja-JP" sz="2400" dirty="0">
              <a:latin typeface="+mn-ea"/>
            </a:endParaRPr>
          </a:p>
          <a:p>
            <a:endParaRPr lang="en-US" altLang="ja-JP" sz="2400" dirty="0">
              <a:latin typeface="+mn-ea"/>
            </a:endParaRPr>
          </a:p>
          <a:p>
            <a:endParaRPr lang="en-US" altLang="ja-JP" sz="2400" dirty="0">
              <a:latin typeface="+mn-ea"/>
            </a:endParaRPr>
          </a:p>
        </p:txBody>
      </p:sp>
      <p:sp>
        <p:nvSpPr>
          <p:cNvPr id="7" name="四角形: 角を丸くする 6">
            <a:extLst>
              <a:ext uri="{FF2B5EF4-FFF2-40B4-BE49-F238E27FC236}">
                <a16:creationId xmlns:a16="http://schemas.microsoft.com/office/drawing/2014/main" id="{AC2C32B7-B85C-7DD4-E6A1-2ED4ED9DEF15}"/>
              </a:ext>
            </a:extLst>
          </p:cNvPr>
          <p:cNvSpPr/>
          <p:nvPr/>
        </p:nvSpPr>
        <p:spPr>
          <a:xfrm>
            <a:off x="1469347" y="400592"/>
            <a:ext cx="9781039" cy="58017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rPr>
              <a:t>　理由２</a:t>
            </a:r>
            <a:r>
              <a:rPr lang="ja-JP" altLang="en-US" sz="2800" b="1" dirty="0">
                <a:solidFill>
                  <a:schemeClr val="tx1"/>
                </a:solidFill>
              </a:rPr>
              <a:t>：</a:t>
            </a:r>
            <a:r>
              <a:rPr lang="en-US" altLang="ja-JP" sz="2800" b="1" dirty="0">
                <a:solidFill>
                  <a:schemeClr val="tx1"/>
                </a:solidFill>
              </a:rPr>
              <a:t>[ </a:t>
            </a:r>
            <a:r>
              <a:rPr lang="ja-JP" altLang="en-US" sz="2800" b="1" dirty="0">
                <a:solidFill>
                  <a:schemeClr val="tx1"/>
                </a:solidFill>
              </a:rPr>
              <a:t>おじゃる丸＝</a:t>
            </a:r>
            <a:r>
              <a:rPr lang="en-US" altLang="ja-JP" sz="2800" b="1" dirty="0">
                <a:solidFill>
                  <a:schemeClr val="tx1"/>
                </a:solidFill>
              </a:rPr>
              <a:t>NHK</a:t>
            </a:r>
            <a:r>
              <a:rPr lang="ja-JP" altLang="en-US" sz="2800" b="1" dirty="0">
                <a:solidFill>
                  <a:schemeClr val="tx1"/>
                </a:solidFill>
              </a:rPr>
              <a:t>アニメ </a:t>
            </a:r>
            <a:r>
              <a:rPr lang="en-US" altLang="ja-JP" sz="2800" b="1" dirty="0">
                <a:solidFill>
                  <a:schemeClr val="tx1"/>
                </a:solidFill>
              </a:rPr>
              <a:t>]</a:t>
            </a:r>
            <a:r>
              <a:rPr lang="ja-JP" altLang="en-US" sz="2800" b="1" dirty="0">
                <a:solidFill>
                  <a:schemeClr val="tx1"/>
                </a:solidFill>
              </a:rPr>
              <a:t>を示す商標だから</a:t>
            </a:r>
            <a:endParaRPr kumimoji="1" lang="ja-JP" altLang="en-US" sz="2800" b="1" dirty="0">
              <a:solidFill>
                <a:schemeClr val="tx1"/>
              </a:solidFill>
            </a:endParaRPr>
          </a:p>
        </p:txBody>
      </p:sp>
      <p:sp>
        <p:nvSpPr>
          <p:cNvPr id="8" name="太陽 7">
            <a:extLst>
              <a:ext uri="{FF2B5EF4-FFF2-40B4-BE49-F238E27FC236}">
                <a16:creationId xmlns:a16="http://schemas.microsoft.com/office/drawing/2014/main" id="{7B5119DF-105D-A4A5-092B-AB65A3FF94CC}"/>
              </a:ext>
            </a:extLst>
          </p:cNvPr>
          <p:cNvSpPr/>
          <p:nvPr/>
        </p:nvSpPr>
        <p:spPr>
          <a:xfrm>
            <a:off x="689826" y="165165"/>
            <a:ext cx="1071809" cy="1007542"/>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999135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5AE7B756-2029-8B11-723D-48584A18FF0B}"/>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4" name="テキスト ボックス 3">
            <a:extLst>
              <a:ext uri="{FF2B5EF4-FFF2-40B4-BE49-F238E27FC236}">
                <a16:creationId xmlns:a16="http://schemas.microsoft.com/office/drawing/2014/main" id="{ED179873-2C41-6DB6-5C56-CBB887A69F1C}"/>
              </a:ext>
            </a:extLst>
          </p:cNvPr>
          <p:cNvSpPr txBox="1"/>
          <p:nvPr/>
        </p:nvSpPr>
        <p:spPr>
          <a:xfrm>
            <a:off x="849084" y="1387926"/>
            <a:ext cx="10482943" cy="830997"/>
          </a:xfrm>
          <a:prstGeom prst="rect">
            <a:avLst/>
          </a:prstGeom>
          <a:noFill/>
        </p:spPr>
        <p:txBody>
          <a:bodyPr wrap="square" rtlCol="0">
            <a:spAutoFit/>
          </a:bodyPr>
          <a:lstStyle/>
          <a:p>
            <a:r>
              <a:rPr lang="ja-JP" altLang="en-US" sz="2400" dirty="0"/>
              <a:t>🌈個人でも商標権者になれます！実例は、以下。</a:t>
            </a:r>
            <a:endParaRPr lang="en-US" altLang="ja-JP" sz="2400" dirty="0"/>
          </a:p>
          <a:p>
            <a:endParaRPr lang="en-US" altLang="ja-JP" sz="2400" dirty="0"/>
          </a:p>
        </p:txBody>
      </p:sp>
      <p:sp>
        <p:nvSpPr>
          <p:cNvPr id="3" name="フリーフォーム: 図形 2">
            <a:extLst>
              <a:ext uri="{FF2B5EF4-FFF2-40B4-BE49-F238E27FC236}">
                <a16:creationId xmlns:a16="http://schemas.microsoft.com/office/drawing/2014/main" id="{FF8DEE30-7B9A-11FB-6B8B-2CEE0BAF64FD}"/>
              </a:ext>
            </a:extLst>
          </p:cNvPr>
          <p:cNvSpPr/>
          <p:nvPr/>
        </p:nvSpPr>
        <p:spPr>
          <a:xfrm>
            <a:off x="1421105" y="441214"/>
            <a:ext cx="9242853" cy="669147"/>
          </a:xfrm>
          <a:custGeom>
            <a:avLst/>
            <a:gdLst>
              <a:gd name="connsiteX0" fmla="*/ 0 w 5689600"/>
              <a:gd name="connsiteY0" fmla="*/ 111527 h 669147"/>
              <a:gd name="connsiteX1" fmla="*/ 111527 w 5689600"/>
              <a:gd name="connsiteY1" fmla="*/ 0 h 669147"/>
              <a:gd name="connsiteX2" fmla="*/ 5578073 w 5689600"/>
              <a:gd name="connsiteY2" fmla="*/ 0 h 669147"/>
              <a:gd name="connsiteX3" fmla="*/ 5689600 w 5689600"/>
              <a:gd name="connsiteY3" fmla="*/ 111527 h 669147"/>
              <a:gd name="connsiteX4" fmla="*/ 5689600 w 5689600"/>
              <a:gd name="connsiteY4" fmla="*/ 557620 h 669147"/>
              <a:gd name="connsiteX5" fmla="*/ 5578073 w 5689600"/>
              <a:gd name="connsiteY5" fmla="*/ 669147 h 669147"/>
              <a:gd name="connsiteX6" fmla="*/ 111527 w 5689600"/>
              <a:gd name="connsiteY6" fmla="*/ 669147 h 669147"/>
              <a:gd name="connsiteX7" fmla="*/ 0 w 5689600"/>
              <a:gd name="connsiteY7" fmla="*/ 557620 h 669147"/>
              <a:gd name="connsiteX8" fmla="*/ 0 w 5689600"/>
              <a:gd name="connsiteY8" fmla="*/ 111527 h 66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669147">
                <a:moveTo>
                  <a:pt x="0" y="111527"/>
                </a:moveTo>
                <a:cubicBezTo>
                  <a:pt x="0" y="49932"/>
                  <a:pt x="49932" y="0"/>
                  <a:pt x="111527" y="0"/>
                </a:cubicBezTo>
                <a:lnTo>
                  <a:pt x="5578073" y="0"/>
                </a:lnTo>
                <a:cubicBezTo>
                  <a:pt x="5639668" y="0"/>
                  <a:pt x="5689600" y="49932"/>
                  <a:pt x="5689600" y="111527"/>
                </a:cubicBezTo>
                <a:lnTo>
                  <a:pt x="5689600" y="557620"/>
                </a:lnTo>
                <a:cubicBezTo>
                  <a:pt x="5689600" y="619215"/>
                  <a:pt x="5639668" y="669147"/>
                  <a:pt x="5578073" y="669147"/>
                </a:cubicBezTo>
                <a:lnTo>
                  <a:pt x="111527" y="669147"/>
                </a:lnTo>
                <a:cubicBezTo>
                  <a:pt x="49932" y="669147"/>
                  <a:pt x="0" y="619215"/>
                  <a:pt x="0" y="557620"/>
                </a:cubicBezTo>
                <a:lnTo>
                  <a:pt x="0" y="111527"/>
                </a:lnTo>
                <a:close/>
              </a:path>
            </a:pathLst>
          </a:custGeom>
          <a:solidFill>
            <a:schemeClr val="bg1">
              <a:lumMod val="6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47718" tIns="32665" rIns="247718" bIns="32665" numCol="1" spcCol="1270" anchor="ctr" anchorCtr="0">
            <a:noAutofit/>
          </a:bodyPr>
          <a:lstStyle/>
          <a:p>
            <a:pPr marL="0" lvl="0" indent="0" algn="ctr" defTabSz="1422400">
              <a:lnSpc>
                <a:spcPct val="90000"/>
              </a:lnSpc>
              <a:spcBef>
                <a:spcPct val="0"/>
              </a:spcBef>
              <a:spcAft>
                <a:spcPct val="35000"/>
              </a:spcAft>
              <a:buNone/>
            </a:pPr>
            <a:r>
              <a:rPr lang="ja-JP" altLang="en-US" sz="3200" b="1" dirty="0">
                <a:latin typeface="+mn-ea"/>
              </a:rPr>
              <a:t>🌧</a:t>
            </a:r>
            <a:r>
              <a:rPr lang="ja-JP" altLang="en-US" sz="3200" b="1" dirty="0">
                <a:solidFill>
                  <a:schemeClr val="bg1"/>
                </a:solidFill>
                <a:latin typeface="+mn-ea"/>
              </a:rPr>
              <a:t>まだモヤモヤが晴れない方へ</a:t>
            </a:r>
            <a:r>
              <a:rPr lang="ja-JP" altLang="en-US" sz="3200" b="1" dirty="0">
                <a:latin typeface="+mn-ea"/>
              </a:rPr>
              <a:t>🌧</a:t>
            </a:r>
            <a:endParaRPr lang="ja-JP" altLang="en-US" sz="3200" b="1" kern="1200" dirty="0">
              <a:solidFill>
                <a:schemeClr val="bg1"/>
              </a:solidFill>
            </a:endParaRPr>
          </a:p>
        </p:txBody>
      </p:sp>
      <p:sp>
        <p:nvSpPr>
          <p:cNvPr id="5" name="テキスト ボックス 4">
            <a:extLst>
              <a:ext uri="{FF2B5EF4-FFF2-40B4-BE49-F238E27FC236}">
                <a16:creationId xmlns:a16="http://schemas.microsoft.com/office/drawing/2014/main" id="{902FCFD2-B9D4-EB1D-02A0-DE702BD6C0E8}"/>
              </a:ext>
            </a:extLst>
          </p:cNvPr>
          <p:cNvSpPr txBox="1"/>
          <p:nvPr/>
        </p:nvSpPr>
        <p:spPr>
          <a:xfrm>
            <a:off x="1043553" y="5619187"/>
            <a:ext cx="10104894" cy="510461"/>
          </a:xfrm>
          <a:prstGeom prst="rect">
            <a:avLst/>
          </a:prstGeom>
          <a:solidFill>
            <a:schemeClr val="bg1"/>
          </a:solidFill>
          <a:ln w="57150">
            <a:solidFill>
              <a:srgbClr val="FFC000"/>
            </a:solidFill>
          </a:ln>
        </p:spPr>
        <p:txBody>
          <a:bodyPr wrap="square" rtlCol="0" anchor="ctr">
            <a:spAutoFit/>
          </a:bodyPr>
          <a:lstStyle/>
          <a:p>
            <a:pPr algn="ctr">
              <a:lnSpc>
                <a:spcPct val="120000"/>
              </a:lnSpc>
            </a:pPr>
            <a:r>
              <a:rPr lang="ja-JP" altLang="en-US" sz="2400" b="1" dirty="0"/>
              <a:t>判断に迷ったときは、弁理士にご相談を。</a:t>
            </a:r>
            <a:endParaRPr lang="en-US" altLang="ja-JP" sz="2400" b="1" dirty="0"/>
          </a:p>
        </p:txBody>
      </p:sp>
      <p:pic>
        <p:nvPicPr>
          <p:cNvPr id="6" name="Picture 5">
            <a:extLst>
              <a:ext uri="{FF2B5EF4-FFF2-40B4-BE49-F238E27FC236}">
                <a16:creationId xmlns:a16="http://schemas.microsoft.com/office/drawing/2014/main" id="{303F978D-E6F1-E8F7-B34E-DA68860047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9897223" y="5106768"/>
            <a:ext cx="1445693" cy="1450969"/>
          </a:xfrm>
          <a:prstGeom prst="rect">
            <a:avLst/>
          </a:prstGeom>
        </p:spPr>
      </p:pic>
      <p:sp>
        <p:nvSpPr>
          <p:cNvPr id="7" name="テキスト ボックス 6">
            <a:extLst>
              <a:ext uri="{FF2B5EF4-FFF2-40B4-BE49-F238E27FC236}">
                <a16:creationId xmlns:a16="http://schemas.microsoft.com/office/drawing/2014/main" id="{1481D7C1-CDE8-6CA6-763A-A2C3DDD564D0}"/>
              </a:ext>
            </a:extLst>
          </p:cNvPr>
          <p:cNvSpPr txBox="1"/>
          <p:nvPr/>
        </p:nvSpPr>
        <p:spPr>
          <a:xfrm>
            <a:off x="3817588" y="1896063"/>
            <a:ext cx="7082912" cy="3026919"/>
          </a:xfrm>
          <a:prstGeom prst="rect">
            <a:avLst/>
          </a:prstGeom>
          <a:noFill/>
          <a:ln>
            <a:noFill/>
          </a:ln>
        </p:spPr>
        <p:txBody>
          <a:bodyPr wrap="square" rtlCol="0">
            <a:spAutoFit/>
          </a:bodyPr>
          <a:lstStyle/>
          <a:p>
            <a:pPr>
              <a:lnSpc>
                <a:spcPct val="120000"/>
              </a:lnSpc>
            </a:pPr>
            <a:r>
              <a:rPr lang="ja-JP" altLang="en-US" sz="2000" dirty="0">
                <a:solidFill>
                  <a:srgbClr val="222222"/>
                </a:solidFill>
                <a:effectLst/>
              </a:rPr>
              <a:t>登録番号：第６４６２３０３号</a:t>
            </a:r>
            <a:endParaRPr lang="en-US" altLang="ja-JP" sz="2000" dirty="0">
              <a:solidFill>
                <a:srgbClr val="222222"/>
              </a:solidFill>
              <a:effectLst/>
            </a:endParaRPr>
          </a:p>
          <a:p>
            <a:pPr>
              <a:lnSpc>
                <a:spcPct val="120000"/>
              </a:lnSpc>
            </a:pPr>
            <a:r>
              <a:rPr lang="ja-JP" altLang="en-US" sz="2000" dirty="0">
                <a:solidFill>
                  <a:srgbClr val="222222"/>
                </a:solidFill>
              </a:rPr>
              <a:t>登録日：令和３年１０月２７日</a:t>
            </a:r>
            <a:endParaRPr lang="en-US" altLang="ja-JP" sz="2000" dirty="0">
              <a:solidFill>
                <a:srgbClr val="222222"/>
              </a:solidFill>
            </a:endParaRPr>
          </a:p>
          <a:p>
            <a:pPr>
              <a:lnSpc>
                <a:spcPct val="120000"/>
              </a:lnSpc>
            </a:pPr>
            <a:r>
              <a:rPr lang="ja-JP" altLang="en-US" sz="2000" dirty="0">
                <a:solidFill>
                  <a:srgbClr val="222222"/>
                </a:solidFill>
                <a:effectLst/>
              </a:rPr>
              <a:t>商標権</a:t>
            </a:r>
            <a:r>
              <a:rPr lang="ja-JP" altLang="en-US" sz="2000" dirty="0">
                <a:solidFill>
                  <a:srgbClr val="222222"/>
                </a:solidFill>
              </a:rPr>
              <a:t>者：村上　茜</a:t>
            </a: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r>
              <a:rPr lang="ja-JP" altLang="en-US" sz="2000" dirty="0">
                <a:solidFill>
                  <a:srgbClr val="222222"/>
                </a:solidFill>
                <a:latin typeface="游ゴシック" panose="020B0400000000000000" pitchFamily="50" charset="-128"/>
                <a:ea typeface="游ゴシック" panose="020B0400000000000000" pitchFamily="50" charset="-128"/>
              </a:rPr>
              <a:t>商品及び役務：第９類、第１６類、第１８類、第２５類、</a:t>
            </a:r>
            <a:endParaRPr lang="en-US" altLang="ja-JP"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r>
              <a:rPr lang="ja-JP" altLang="en-US" sz="2000" dirty="0">
                <a:solidFill>
                  <a:srgbClr val="222222"/>
                </a:solidFill>
                <a:latin typeface="游ゴシック" panose="020B0400000000000000" pitchFamily="50" charset="-128"/>
                <a:ea typeface="游ゴシック" panose="020B0400000000000000" pitchFamily="50" charset="-128"/>
              </a:rPr>
              <a:t>第２８類</a:t>
            </a: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endParaRPr lang="en-US" altLang="ja-JP" sz="2000" dirty="0">
              <a:solidFill>
                <a:srgbClr val="222222"/>
              </a:solidFill>
              <a:effectLst/>
              <a:latin typeface="游ゴシック" panose="020B0400000000000000" pitchFamily="50" charset="-128"/>
              <a:ea typeface="游ゴシック" panose="020B0400000000000000" pitchFamily="50" charset="-128"/>
            </a:endParaRPr>
          </a:p>
          <a:p>
            <a:pPr>
              <a:lnSpc>
                <a:spcPct val="120000"/>
              </a:lnSpc>
            </a:pPr>
            <a:endParaRPr kumimoji="1" lang="ja-JP" altLang="en-US" sz="2000" dirty="0">
              <a:solidFill>
                <a:srgbClr val="3B3838"/>
              </a:solidFill>
            </a:endParaRPr>
          </a:p>
        </p:txBody>
      </p:sp>
      <p:sp>
        <p:nvSpPr>
          <p:cNvPr id="8" name="正方形/長方形 7">
            <a:extLst>
              <a:ext uri="{FF2B5EF4-FFF2-40B4-BE49-F238E27FC236}">
                <a16:creationId xmlns:a16="http://schemas.microsoft.com/office/drawing/2014/main" id="{856E6E2D-A733-BE40-B887-60A1CF7F0D61}"/>
              </a:ext>
            </a:extLst>
          </p:cNvPr>
          <p:cNvSpPr/>
          <p:nvPr/>
        </p:nvSpPr>
        <p:spPr>
          <a:xfrm>
            <a:off x="1494992" y="1859964"/>
            <a:ext cx="2322596" cy="200581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b="1" dirty="0">
              <a:solidFill>
                <a:schemeClr val="tx1"/>
              </a:solidFill>
            </a:endParaRPr>
          </a:p>
        </p:txBody>
      </p:sp>
      <p:sp>
        <p:nvSpPr>
          <p:cNvPr id="9" name="正方形/長方形 8">
            <a:extLst>
              <a:ext uri="{FF2B5EF4-FFF2-40B4-BE49-F238E27FC236}">
                <a16:creationId xmlns:a16="http://schemas.microsoft.com/office/drawing/2014/main" id="{54D16AF1-FC80-68AB-C231-A53812A65E4F}"/>
              </a:ext>
            </a:extLst>
          </p:cNvPr>
          <p:cNvSpPr/>
          <p:nvPr/>
        </p:nvSpPr>
        <p:spPr>
          <a:xfrm>
            <a:off x="3822436" y="1859964"/>
            <a:ext cx="6788792" cy="200581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1" name="図 10">
            <a:extLst>
              <a:ext uri="{FF2B5EF4-FFF2-40B4-BE49-F238E27FC236}">
                <a16:creationId xmlns:a16="http://schemas.microsoft.com/office/drawing/2014/main" id="{22764CDA-F65D-78B4-F3D9-24FF2DA39D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88118" y="2305042"/>
            <a:ext cx="2113027" cy="1047635"/>
          </a:xfrm>
          <a:prstGeom prst="rect">
            <a:avLst/>
          </a:prstGeom>
        </p:spPr>
      </p:pic>
      <p:sp>
        <p:nvSpPr>
          <p:cNvPr id="12" name="テキスト ボックス 11">
            <a:extLst>
              <a:ext uri="{FF2B5EF4-FFF2-40B4-BE49-F238E27FC236}">
                <a16:creationId xmlns:a16="http://schemas.microsoft.com/office/drawing/2014/main" id="{6EB6DB51-5D8C-8434-7788-E4798AFB925E}"/>
              </a:ext>
            </a:extLst>
          </p:cNvPr>
          <p:cNvSpPr txBox="1"/>
          <p:nvPr/>
        </p:nvSpPr>
        <p:spPr>
          <a:xfrm>
            <a:off x="849084" y="4022287"/>
            <a:ext cx="10482943" cy="1569660"/>
          </a:xfrm>
          <a:prstGeom prst="rect">
            <a:avLst/>
          </a:prstGeom>
          <a:noFill/>
        </p:spPr>
        <p:txBody>
          <a:bodyPr wrap="square" rtlCol="0">
            <a:spAutoFit/>
          </a:bodyPr>
          <a:lstStyle/>
          <a:p>
            <a:r>
              <a:rPr lang="ja-JP" altLang="en-US" sz="2400" dirty="0"/>
              <a:t>🌈名称やロゴ、キャラクターなどを作った場合、会社などの他者に商標権の取得について許諾することもできるし、自分で商標権を取得して、他者に商標権をライセンスすることもできる。</a:t>
            </a:r>
            <a:endParaRPr lang="en-US" altLang="ja-JP" sz="2400" dirty="0"/>
          </a:p>
          <a:p>
            <a:endParaRPr lang="en-US" altLang="ja-JP" sz="2400" dirty="0"/>
          </a:p>
        </p:txBody>
      </p:sp>
    </p:spTree>
    <p:extLst>
      <p:ext uri="{BB962C8B-B14F-4D97-AF65-F5344CB8AC3E}">
        <p14:creationId xmlns:p14="http://schemas.microsoft.com/office/powerpoint/2010/main" val="5299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ー 20">
            <a:extLst>
              <a:ext uri="{FF2B5EF4-FFF2-40B4-BE49-F238E27FC236}">
                <a16:creationId xmlns:a16="http://schemas.microsoft.com/office/drawing/2014/main" id="{C33A1CD1-BF71-2C79-CB9F-F565E6267697}"/>
              </a:ext>
            </a:extLst>
          </p:cNvPr>
          <p:cNvSpPr>
            <a:spLocks noGrp="1"/>
          </p:cNvSpPr>
          <p:nvPr>
            <p:ph type="ftr" sz="quarter" idx="11"/>
          </p:nvPr>
        </p:nvSpPr>
        <p:spPr>
          <a:xfrm>
            <a:off x="4038600" y="6498700"/>
            <a:ext cx="4114800" cy="365125"/>
          </a:xfrm>
        </p:spPr>
        <p:txBody>
          <a:bodyPr/>
          <a:lstStyle/>
          <a:p>
            <a:r>
              <a:rPr kumimoji="1" lang="en-US" altLang="ja-JP"/>
              <a:t>© 2023 </a:t>
            </a:r>
            <a:r>
              <a:rPr kumimoji="1" lang="ja-JP" altLang="en-US"/>
              <a:t>イーリス特許事務所</a:t>
            </a:r>
          </a:p>
        </p:txBody>
      </p:sp>
      <p:sp>
        <p:nvSpPr>
          <p:cNvPr id="3" name="正方形/長方形 2">
            <a:extLst>
              <a:ext uri="{FF2B5EF4-FFF2-40B4-BE49-F238E27FC236}">
                <a16:creationId xmlns:a16="http://schemas.microsoft.com/office/drawing/2014/main" id="{C614826A-F222-FB25-A899-9F9DF7617284}"/>
              </a:ext>
            </a:extLst>
          </p:cNvPr>
          <p:cNvSpPr/>
          <p:nvPr/>
        </p:nvSpPr>
        <p:spPr>
          <a:xfrm>
            <a:off x="721228" y="1118088"/>
            <a:ext cx="3099144" cy="1918922"/>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b="1" dirty="0"/>
          </a:p>
        </p:txBody>
      </p:sp>
      <p:sp>
        <p:nvSpPr>
          <p:cNvPr id="4" name="正方形/長方形 3">
            <a:extLst>
              <a:ext uri="{FF2B5EF4-FFF2-40B4-BE49-F238E27FC236}">
                <a16:creationId xmlns:a16="http://schemas.microsoft.com/office/drawing/2014/main" id="{1A0FF327-A0D7-F80B-7B8F-E7A10AFFBC6D}"/>
              </a:ext>
            </a:extLst>
          </p:cNvPr>
          <p:cNvSpPr/>
          <p:nvPr/>
        </p:nvSpPr>
        <p:spPr>
          <a:xfrm>
            <a:off x="3820372" y="1122491"/>
            <a:ext cx="7877221" cy="1897257"/>
          </a:xfrm>
          <a:prstGeom prst="rect">
            <a:avLst/>
          </a:prstGeom>
          <a:solidFill>
            <a:schemeClr val="bg1"/>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59A4B88D-E51F-2BE3-FCFF-18CB7D0D2390}"/>
              </a:ext>
            </a:extLst>
          </p:cNvPr>
          <p:cNvSpPr txBox="1"/>
          <p:nvPr/>
        </p:nvSpPr>
        <p:spPr>
          <a:xfrm>
            <a:off x="3954633" y="1097768"/>
            <a:ext cx="7041139" cy="1549591"/>
          </a:xfrm>
          <a:prstGeom prst="rect">
            <a:avLst/>
          </a:prstGeom>
          <a:noFill/>
        </p:spPr>
        <p:txBody>
          <a:bodyPr wrap="square" rtlCol="0">
            <a:spAutoFit/>
          </a:bodyPr>
          <a:lstStyle/>
          <a:p>
            <a:pPr>
              <a:lnSpc>
                <a:spcPct val="120000"/>
              </a:lnSpc>
            </a:pPr>
            <a:r>
              <a:rPr lang="ja-JP" altLang="en-US" sz="2000" dirty="0">
                <a:solidFill>
                  <a:srgbClr val="222222"/>
                </a:solidFill>
                <a:effectLst/>
              </a:rPr>
              <a:t>登録番号：第６６０２２５５号</a:t>
            </a:r>
            <a:endParaRPr lang="en-US" altLang="ja-JP" sz="2000" dirty="0">
              <a:solidFill>
                <a:srgbClr val="222222"/>
              </a:solidFill>
              <a:effectLst/>
            </a:endParaRPr>
          </a:p>
          <a:p>
            <a:pPr>
              <a:lnSpc>
                <a:spcPct val="120000"/>
              </a:lnSpc>
            </a:pPr>
            <a:r>
              <a:rPr lang="ja-JP" altLang="en-US" sz="2000" dirty="0">
                <a:solidFill>
                  <a:srgbClr val="222222"/>
                </a:solidFill>
              </a:rPr>
              <a:t>登録日：令和４年８月１７日</a:t>
            </a:r>
            <a:endParaRPr lang="en-US" altLang="ja-JP" sz="2000" dirty="0">
              <a:solidFill>
                <a:srgbClr val="222222"/>
              </a:solidFill>
            </a:endParaRPr>
          </a:p>
          <a:p>
            <a:pPr>
              <a:lnSpc>
                <a:spcPct val="120000"/>
              </a:lnSpc>
            </a:pPr>
            <a:r>
              <a:rPr lang="ja-JP" altLang="en-US" sz="2000" dirty="0">
                <a:solidFill>
                  <a:srgbClr val="222222"/>
                </a:solidFill>
                <a:effectLst/>
              </a:rPr>
              <a:t>商標権</a:t>
            </a:r>
            <a:r>
              <a:rPr lang="ja-JP" altLang="en-US" sz="2000" dirty="0">
                <a:solidFill>
                  <a:srgbClr val="222222"/>
                </a:solidFill>
              </a:rPr>
              <a:t>者：作山　麻衣子</a:t>
            </a: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r>
              <a:rPr lang="ja-JP" altLang="en-US" sz="2000" dirty="0">
                <a:solidFill>
                  <a:srgbClr val="222222"/>
                </a:solidFill>
                <a:latin typeface="游ゴシック" panose="020B0400000000000000" pitchFamily="50" charset="-128"/>
                <a:ea typeface="游ゴシック" panose="020B0400000000000000" pitchFamily="50" charset="-128"/>
              </a:rPr>
              <a:t>商品及び役務：第４１類、第４５類</a:t>
            </a:r>
            <a:endParaRPr lang="en-US" altLang="zh-CN" sz="2000" dirty="0">
              <a:solidFill>
                <a:srgbClr val="222222"/>
              </a:solidFill>
              <a:latin typeface="游ゴシック" panose="020B0400000000000000" pitchFamily="50" charset="-128"/>
              <a:ea typeface="游ゴシック" panose="020B0400000000000000" pitchFamily="50" charset="-128"/>
            </a:endParaRPr>
          </a:p>
        </p:txBody>
      </p:sp>
      <p:sp>
        <p:nvSpPr>
          <p:cNvPr id="12" name="正方形/長方形 11">
            <a:extLst>
              <a:ext uri="{FF2B5EF4-FFF2-40B4-BE49-F238E27FC236}">
                <a16:creationId xmlns:a16="http://schemas.microsoft.com/office/drawing/2014/main" id="{C59A9538-8270-C266-B021-79D391C978E4}"/>
              </a:ext>
            </a:extLst>
          </p:cNvPr>
          <p:cNvSpPr/>
          <p:nvPr/>
        </p:nvSpPr>
        <p:spPr>
          <a:xfrm>
            <a:off x="721228" y="1100532"/>
            <a:ext cx="3099144" cy="193955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b="1" dirty="0"/>
          </a:p>
        </p:txBody>
      </p:sp>
      <p:pic>
        <p:nvPicPr>
          <p:cNvPr id="17" name="図 16">
            <a:extLst>
              <a:ext uri="{FF2B5EF4-FFF2-40B4-BE49-F238E27FC236}">
                <a16:creationId xmlns:a16="http://schemas.microsoft.com/office/drawing/2014/main" id="{708B7389-C692-0624-E1FE-51461BC1CF9A}"/>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Effect>
                      <a14:saturation sat="200000"/>
                    </a14:imgEffect>
                  </a14:imgLayer>
                </a14:imgProps>
              </a:ext>
            </a:extLst>
          </a:blip>
          <a:stretch>
            <a:fillRect/>
          </a:stretch>
        </p:blipFill>
        <p:spPr>
          <a:xfrm>
            <a:off x="703606" y="3765181"/>
            <a:ext cx="1170027" cy="705833"/>
          </a:xfrm>
          <a:prstGeom prst="rect">
            <a:avLst/>
          </a:prstGeom>
        </p:spPr>
      </p:pic>
      <p:sp>
        <p:nvSpPr>
          <p:cNvPr id="19" name="テキスト ボックス 18">
            <a:extLst>
              <a:ext uri="{FF2B5EF4-FFF2-40B4-BE49-F238E27FC236}">
                <a16:creationId xmlns:a16="http://schemas.microsoft.com/office/drawing/2014/main" id="{56D09AF9-43FE-7EAB-0567-189CF4A8332B}"/>
              </a:ext>
            </a:extLst>
          </p:cNvPr>
          <p:cNvSpPr txBox="1"/>
          <p:nvPr/>
        </p:nvSpPr>
        <p:spPr>
          <a:xfrm>
            <a:off x="2595860" y="3227597"/>
            <a:ext cx="9242854" cy="1815882"/>
          </a:xfrm>
          <a:prstGeom prst="rect">
            <a:avLst/>
          </a:prstGeom>
          <a:noFill/>
        </p:spPr>
        <p:txBody>
          <a:bodyPr wrap="square" rtlCol="0">
            <a:spAutoFit/>
          </a:bodyPr>
          <a:lstStyle/>
          <a:p>
            <a:endParaRPr lang="en-US" altLang="ja-JP" sz="2800" b="1" dirty="0">
              <a:latin typeface="+mn-ea"/>
            </a:endParaRPr>
          </a:p>
          <a:p>
            <a:r>
              <a:rPr lang="ja-JP" altLang="en-US" sz="2800" b="1" dirty="0">
                <a:latin typeface="+mn-ea"/>
              </a:rPr>
              <a:t>事務所名の商標権を取得してたんだね。</a:t>
            </a:r>
            <a:endParaRPr lang="en-US" altLang="ja-JP" sz="2800" b="1" dirty="0">
              <a:latin typeface="+mn-ea"/>
            </a:endParaRPr>
          </a:p>
          <a:p>
            <a:r>
              <a:rPr lang="ja-JP" altLang="en-US" sz="2800" b="1" dirty="0">
                <a:latin typeface="+mn-ea"/>
              </a:rPr>
              <a:t>どこの事務所も事務所名の商標権を取得しているの？</a:t>
            </a:r>
            <a:endParaRPr lang="en-US" altLang="ja-JP" sz="2800" b="1" dirty="0">
              <a:latin typeface="+mn-ea"/>
            </a:endParaRPr>
          </a:p>
          <a:p>
            <a:endParaRPr kumimoji="1" lang="en-US" altLang="ja-JP" sz="2800" b="1" dirty="0">
              <a:latin typeface="+mn-ea"/>
            </a:endParaRPr>
          </a:p>
        </p:txBody>
      </p:sp>
      <p:sp>
        <p:nvSpPr>
          <p:cNvPr id="20" name="吹き出し: 角を丸めた四角形 19">
            <a:extLst>
              <a:ext uri="{FF2B5EF4-FFF2-40B4-BE49-F238E27FC236}">
                <a16:creationId xmlns:a16="http://schemas.microsoft.com/office/drawing/2014/main" id="{1D5057FF-D461-2E2E-9272-5F39663A30EE}"/>
              </a:ext>
            </a:extLst>
          </p:cNvPr>
          <p:cNvSpPr/>
          <p:nvPr/>
        </p:nvSpPr>
        <p:spPr>
          <a:xfrm>
            <a:off x="2321433" y="3537782"/>
            <a:ext cx="9114010" cy="1160632"/>
          </a:xfrm>
          <a:prstGeom prst="wedgeRoundRectCallout">
            <a:avLst>
              <a:gd name="adj1" fmla="val -53394"/>
              <a:gd name="adj2" fmla="val -687"/>
              <a:gd name="adj3" fmla="val 16667"/>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四角形: 角を丸くする 8">
            <a:extLst>
              <a:ext uri="{FF2B5EF4-FFF2-40B4-BE49-F238E27FC236}">
                <a16:creationId xmlns:a16="http://schemas.microsoft.com/office/drawing/2014/main" id="{AF2C7D3C-F187-DB52-DD99-D86D2F566DC2}"/>
              </a:ext>
            </a:extLst>
          </p:cNvPr>
          <p:cNvSpPr/>
          <p:nvPr/>
        </p:nvSpPr>
        <p:spPr>
          <a:xfrm>
            <a:off x="450395" y="281695"/>
            <a:ext cx="2525110" cy="580171"/>
          </a:xfrm>
          <a:prstGeom prst="round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rPr>
              <a:t>番外編・　</a:t>
            </a:r>
            <a:endParaRPr kumimoji="1" lang="ja-JP" altLang="en-US" sz="3200" b="1" dirty="0">
              <a:solidFill>
                <a:schemeClr val="tx1"/>
              </a:solidFill>
            </a:endParaRPr>
          </a:p>
        </p:txBody>
      </p:sp>
      <p:sp>
        <p:nvSpPr>
          <p:cNvPr id="7" name="テキスト ボックス 6">
            <a:extLst>
              <a:ext uri="{FF2B5EF4-FFF2-40B4-BE49-F238E27FC236}">
                <a16:creationId xmlns:a16="http://schemas.microsoft.com/office/drawing/2014/main" id="{3B1EDCFB-8DEA-A94A-109C-C4637EF941CE}"/>
              </a:ext>
            </a:extLst>
          </p:cNvPr>
          <p:cNvSpPr txBox="1"/>
          <p:nvPr/>
        </p:nvSpPr>
        <p:spPr>
          <a:xfrm rot="5400000" flipH="1">
            <a:off x="2065253" y="221992"/>
            <a:ext cx="653143" cy="584775"/>
          </a:xfrm>
          <a:prstGeom prst="rect">
            <a:avLst/>
          </a:prstGeom>
          <a:noFill/>
        </p:spPr>
        <p:txBody>
          <a:bodyPr wrap="square" rtlCol="0">
            <a:spAutoFit/>
          </a:bodyPr>
          <a:lstStyle/>
          <a:p>
            <a:r>
              <a:rPr kumimoji="1" lang="ja-JP" altLang="en-US" sz="3200" dirty="0"/>
              <a:t>🌈</a:t>
            </a:r>
          </a:p>
        </p:txBody>
      </p:sp>
      <p:pic>
        <p:nvPicPr>
          <p:cNvPr id="13" name="図 12">
            <a:extLst>
              <a:ext uri="{FF2B5EF4-FFF2-40B4-BE49-F238E27FC236}">
                <a16:creationId xmlns:a16="http://schemas.microsoft.com/office/drawing/2014/main" id="{95954F0C-4DFD-46C3-56DE-6F3028781188}"/>
              </a:ext>
            </a:extLst>
          </p:cNvPr>
          <p:cNvPicPr>
            <a:picLocks noChangeAspect="1"/>
          </p:cNvPicPr>
          <p:nvPr/>
        </p:nvPicPr>
        <p:blipFill>
          <a:blip r:embed="rId4"/>
          <a:stretch>
            <a:fillRect/>
          </a:stretch>
        </p:blipFill>
        <p:spPr>
          <a:xfrm>
            <a:off x="823757" y="1472594"/>
            <a:ext cx="2932402" cy="1236709"/>
          </a:xfrm>
          <a:prstGeom prst="rect">
            <a:avLst/>
          </a:prstGeom>
        </p:spPr>
      </p:pic>
      <p:sp>
        <p:nvSpPr>
          <p:cNvPr id="10" name="フリーフォーム: 図形 9">
            <a:extLst>
              <a:ext uri="{FF2B5EF4-FFF2-40B4-BE49-F238E27FC236}">
                <a16:creationId xmlns:a16="http://schemas.microsoft.com/office/drawing/2014/main" id="{E39B01CB-6E98-D201-9900-C986118EB1D1}"/>
              </a:ext>
            </a:extLst>
          </p:cNvPr>
          <p:cNvSpPr/>
          <p:nvPr/>
        </p:nvSpPr>
        <p:spPr>
          <a:xfrm>
            <a:off x="721229" y="5214634"/>
            <a:ext cx="10714214" cy="939001"/>
          </a:xfrm>
          <a:custGeom>
            <a:avLst/>
            <a:gdLst>
              <a:gd name="connsiteX0" fmla="*/ 0 w 5689600"/>
              <a:gd name="connsiteY0" fmla="*/ 111527 h 669147"/>
              <a:gd name="connsiteX1" fmla="*/ 111527 w 5689600"/>
              <a:gd name="connsiteY1" fmla="*/ 0 h 669147"/>
              <a:gd name="connsiteX2" fmla="*/ 5578073 w 5689600"/>
              <a:gd name="connsiteY2" fmla="*/ 0 h 669147"/>
              <a:gd name="connsiteX3" fmla="*/ 5689600 w 5689600"/>
              <a:gd name="connsiteY3" fmla="*/ 111527 h 669147"/>
              <a:gd name="connsiteX4" fmla="*/ 5689600 w 5689600"/>
              <a:gd name="connsiteY4" fmla="*/ 557620 h 669147"/>
              <a:gd name="connsiteX5" fmla="*/ 5578073 w 5689600"/>
              <a:gd name="connsiteY5" fmla="*/ 669147 h 669147"/>
              <a:gd name="connsiteX6" fmla="*/ 111527 w 5689600"/>
              <a:gd name="connsiteY6" fmla="*/ 669147 h 669147"/>
              <a:gd name="connsiteX7" fmla="*/ 0 w 5689600"/>
              <a:gd name="connsiteY7" fmla="*/ 557620 h 669147"/>
              <a:gd name="connsiteX8" fmla="*/ 0 w 5689600"/>
              <a:gd name="connsiteY8" fmla="*/ 111527 h 66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669147">
                <a:moveTo>
                  <a:pt x="0" y="111527"/>
                </a:moveTo>
                <a:cubicBezTo>
                  <a:pt x="0" y="49932"/>
                  <a:pt x="49932" y="0"/>
                  <a:pt x="111527" y="0"/>
                </a:cubicBezTo>
                <a:lnTo>
                  <a:pt x="5578073" y="0"/>
                </a:lnTo>
                <a:cubicBezTo>
                  <a:pt x="5639668" y="0"/>
                  <a:pt x="5689600" y="49932"/>
                  <a:pt x="5689600" y="111527"/>
                </a:cubicBezTo>
                <a:lnTo>
                  <a:pt x="5689600" y="557620"/>
                </a:lnTo>
                <a:cubicBezTo>
                  <a:pt x="5689600" y="619215"/>
                  <a:pt x="5639668" y="669147"/>
                  <a:pt x="5578073" y="669147"/>
                </a:cubicBezTo>
                <a:lnTo>
                  <a:pt x="111527" y="669147"/>
                </a:lnTo>
                <a:cubicBezTo>
                  <a:pt x="49932" y="669147"/>
                  <a:pt x="0" y="619215"/>
                  <a:pt x="0" y="557620"/>
                </a:cubicBezTo>
                <a:lnTo>
                  <a:pt x="0" y="111527"/>
                </a:lnTo>
                <a:close/>
              </a:path>
            </a:pathLst>
          </a:custGeom>
          <a:solidFill>
            <a:schemeClr val="bg1">
              <a:lumMod val="6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47718" tIns="32665" rIns="247718" bIns="32665" numCol="1" spcCol="1270" anchor="b" anchorCtr="0">
            <a:noAutofit/>
          </a:bodyPr>
          <a:lstStyle/>
          <a:p>
            <a:pPr marL="0" lvl="0" indent="0" algn="ctr" defTabSz="1422400">
              <a:lnSpc>
                <a:spcPts val="2000"/>
              </a:lnSpc>
              <a:spcBef>
                <a:spcPct val="0"/>
              </a:spcBef>
              <a:spcAft>
                <a:spcPct val="35000"/>
              </a:spcAft>
              <a:buNone/>
            </a:pPr>
            <a:r>
              <a:rPr lang="ja-JP" altLang="en-US" sz="2800" b="1" dirty="0">
                <a:latin typeface="+mn-ea"/>
              </a:rPr>
              <a:t>🌧</a:t>
            </a:r>
            <a:r>
              <a:rPr lang="ja-JP" altLang="en-US" sz="2800" b="1" dirty="0">
                <a:solidFill>
                  <a:schemeClr val="bg1"/>
                </a:solidFill>
                <a:latin typeface="+mn-ea"/>
              </a:rPr>
              <a:t>商標権の取得は必須ではないので、</a:t>
            </a:r>
            <a:endParaRPr lang="en-US" altLang="ja-JP" sz="2800" b="1" dirty="0">
              <a:solidFill>
                <a:schemeClr val="bg1"/>
              </a:solidFill>
              <a:latin typeface="+mn-ea"/>
            </a:endParaRPr>
          </a:p>
          <a:p>
            <a:pPr marL="0" lvl="0" indent="0" algn="ctr" defTabSz="1422400">
              <a:lnSpc>
                <a:spcPts val="2000"/>
              </a:lnSpc>
              <a:spcBef>
                <a:spcPct val="0"/>
              </a:spcBef>
              <a:spcAft>
                <a:spcPct val="35000"/>
              </a:spcAft>
              <a:buNone/>
            </a:pPr>
            <a:r>
              <a:rPr lang="ja-JP" altLang="en-US" sz="2800" b="1" dirty="0">
                <a:latin typeface="+mn-ea"/>
              </a:rPr>
              <a:t>実際取得していないところもあります🌧</a:t>
            </a:r>
            <a:endParaRPr lang="ja-JP" altLang="en-US" sz="2800" b="1" kern="1200" dirty="0">
              <a:solidFill>
                <a:schemeClr val="bg1"/>
              </a:solidFill>
            </a:endParaRPr>
          </a:p>
        </p:txBody>
      </p:sp>
    </p:spTree>
    <p:extLst>
      <p:ext uri="{BB962C8B-B14F-4D97-AF65-F5344CB8AC3E}">
        <p14:creationId xmlns:p14="http://schemas.microsoft.com/office/powerpoint/2010/main" val="2871489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64D8B8ED-77F3-23B3-8816-8D30E2DF5DD7}"/>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5" name="テキスト ボックス 4">
            <a:extLst>
              <a:ext uri="{FF2B5EF4-FFF2-40B4-BE49-F238E27FC236}">
                <a16:creationId xmlns:a16="http://schemas.microsoft.com/office/drawing/2014/main" id="{170E7900-2184-23B1-2F03-35734D3B22A7}"/>
              </a:ext>
            </a:extLst>
          </p:cNvPr>
          <p:cNvSpPr txBox="1"/>
          <p:nvPr/>
        </p:nvSpPr>
        <p:spPr>
          <a:xfrm>
            <a:off x="1408225" y="500675"/>
            <a:ext cx="8965861" cy="580159"/>
          </a:xfrm>
          <a:prstGeom prst="rect">
            <a:avLst/>
          </a:prstGeom>
          <a:solidFill>
            <a:schemeClr val="bg1"/>
          </a:solidFill>
          <a:ln w="57150">
            <a:solidFill>
              <a:srgbClr val="FFC000"/>
            </a:solidFill>
          </a:ln>
        </p:spPr>
        <p:txBody>
          <a:bodyPr wrap="square" rtlCol="0" anchor="ctr">
            <a:spAutoFit/>
          </a:bodyPr>
          <a:lstStyle/>
          <a:p>
            <a:pPr>
              <a:lnSpc>
                <a:spcPct val="120000"/>
              </a:lnSpc>
            </a:pPr>
            <a:r>
              <a:rPr kumimoji="1" lang="ja-JP" altLang="en-US" sz="2800" b="1" dirty="0">
                <a:solidFill>
                  <a:schemeClr val="tx1"/>
                </a:solidFill>
              </a:rPr>
              <a:t>🌈しかし、例外を除き、商標権</a:t>
            </a:r>
            <a:r>
              <a:rPr lang="ja-JP" altLang="en-US" sz="2800" b="1" dirty="0">
                <a:solidFill>
                  <a:schemeClr val="tx1"/>
                </a:solidFill>
              </a:rPr>
              <a:t>の取得が</a:t>
            </a:r>
            <a:r>
              <a:rPr kumimoji="1" lang="ja-JP" altLang="en-US" sz="2800" b="1" dirty="0">
                <a:solidFill>
                  <a:schemeClr val="tx1"/>
                </a:solidFill>
              </a:rPr>
              <a:t>おススメ！</a:t>
            </a:r>
            <a:endParaRPr lang="en-US" altLang="ja-JP" sz="2800" b="1" dirty="0"/>
          </a:p>
        </p:txBody>
      </p:sp>
      <p:sp>
        <p:nvSpPr>
          <p:cNvPr id="7" name="テキスト ボックス 6">
            <a:extLst>
              <a:ext uri="{FF2B5EF4-FFF2-40B4-BE49-F238E27FC236}">
                <a16:creationId xmlns:a16="http://schemas.microsoft.com/office/drawing/2014/main" id="{F83588A5-7D9B-33EE-3025-C72D733843BC}"/>
              </a:ext>
            </a:extLst>
          </p:cNvPr>
          <p:cNvSpPr txBox="1"/>
          <p:nvPr/>
        </p:nvSpPr>
        <p:spPr>
          <a:xfrm rot="5400000" flipH="1">
            <a:off x="9636321" y="477802"/>
            <a:ext cx="653143" cy="584775"/>
          </a:xfrm>
          <a:prstGeom prst="rect">
            <a:avLst/>
          </a:prstGeom>
          <a:noFill/>
        </p:spPr>
        <p:txBody>
          <a:bodyPr wrap="square" rtlCol="0">
            <a:spAutoFit/>
          </a:bodyPr>
          <a:lstStyle/>
          <a:p>
            <a:r>
              <a:rPr kumimoji="1" lang="ja-JP" altLang="en-US" sz="3200" dirty="0"/>
              <a:t>🌈</a:t>
            </a:r>
          </a:p>
        </p:txBody>
      </p:sp>
      <p:sp>
        <p:nvSpPr>
          <p:cNvPr id="8" name="四角形: 角を丸くする 7">
            <a:extLst>
              <a:ext uri="{FF2B5EF4-FFF2-40B4-BE49-F238E27FC236}">
                <a16:creationId xmlns:a16="http://schemas.microsoft.com/office/drawing/2014/main" id="{6D741592-BAF3-7EFB-5A51-B97EE42E02CC}"/>
              </a:ext>
            </a:extLst>
          </p:cNvPr>
          <p:cNvSpPr/>
          <p:nvPr/>
        </p:nvSpPr>
        <p:spPr>
          <a:xfrm>
            <a:off x="1338717" y="1445628"/>
            <a:ext cx="9563367" cy="58017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rPr>
              <a:t>　理由１：</a:t>
            </a:r>
            <a:r>
              <a:rPr kumimoji="1" lang="ja-JP" altLang="en-US" sz="2000" b="1" dirty="0">
                <a:solidFill>
                  <a:schemeClr val="tx1"/>
                </a:solidFill>
              </a:rPr>
              <a:t>（当所（当社）からみて</a:t>
            </a:r>
            <a:r>
              <a:rPr kumimoji="1" lang="ja-JP" altLang="en-US" sz="2000" b="1">
                <a:solidFill>
                  <a:schemeClr val="tx1"/>
                </a:solidFill>
              </a:rPr>
              <a:t>）</a:t>
            </a:r>
            <a:r>
              <a:rPr kumimoji="1" lang="ja-JP" altLang="en-US" sz="2800" b="1">
                <a:solidFill>
                  <a:schemeClr val="tx1"/>
                </a:solidFill>
              </a:rPr>
              <a:t>偽者を</a:t>
            </a:r>
            <a:r>
              <a:rPr kumimoji="1" lang="ja-JP" altLang="en-US" sz="2800" b="1" dirty="0">
                <a:solidFill>
                  <a:schemeClr val="tx1"/>
                </a:solidFill>
              </a:rPr>
              <a:t>排除できるから</a:t>
            </a:r>
          </a:p>
        </p:txBody>
      </p:sp>
      <p:sp>
        <p:nvSpPr>
          <p:cNvPr id="9" name="太陽 8">
            <a:extLst>
              <a:ext uri="{FF2B5EF4-FFF2-40B4-BE49-F238E27FC236}">
                <a16:creationId xmlns:a16="http://schemas.microsoft.com/office/drawing/2014/main" id="{ADC0EDE2-E645-A83E-412C-8734E1938EC6}"/>
              </a:ext>
            </a:extLst>
          </p:cNvPr>
          <p:cNvSpPr/>
          <p:nvPr/>
        </p:nvSpPr>
        <p:spPr>
          <a:xfrm>
            <a:off x="553752" y="1210201"/>
            <a:ext cx="1071809" cy="1007542"/>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5C17A12A-15D6-CC93-863A-EF54AD6183D4}"/>
              </a:ext>
            </a:extLst>
          </p:cNvPr>
          <p:cNvSpPr txBox="1"/>
          <p:nvPr/>
        </p:nvSpPr>
        <p:spPr>
          <a:xfrm>
            <a:off x="1426030" y="2188015"/>
            <a:ext cx="9443357" cy="5262979"/>
          </a:xfrm>
          <a:prstGeom prst="rect">
            <a:avLst/>
          </a:prstGeom>
          <a:noFill/>
        </p:spPr>
        <p:txBody>
          <a:bodyPr wrap="square" rtlCol="0">
            <a:spAutoFit/>
          </a:bodyPr>
          <a:lstStyle/>
          <a:p>
            <a:r>
              <a:rPr lang="ja-JP" altLang="en-US" sz="2400" dirty="0">
                <a:latin typeface="+mn-ea"/>
              </a:rPr>
              <a:t>同業社・競業社による全く同じ名称や似通った名称の使用を阻止できるのは、商標権だけ（商号の登記だけではムリ）。</a:t>
            </a:r>
            <a:endParaRPr lang="en-US" altLang="ja-JP" sz="2400" dirty="0">
              <a:latin typeface="+mn-ea"/>
            </a:endParaRPr>
          </a:p>
          <a:p>
            <a:r>
              <a:rPr lang="ja-JP" altLang="en-US" sz="2400" dirty="0">
                <a:latin typeface="+mn-ea"/>
              </a:rPr>
              <a:t>実際、「イーリス特許事務所」の使用開始時（弁理士会への届出時）～商標登録出願までの約２年間に、ほぼ同じような（「イーリス」を含む）名称の法律事務所が出現したが、現在その法律事務所は、名称を変更している（元の事務所名に戻ったもよう）。</a:t>
            </a:r>
            <a:endParaRPr lang="en-US" altLang="ja-JP" sz="2400" dirty="0">
              <a:latin typeface="+mn-ea"/>
            </a:endParaRPr>
          </a:p>
          <a:p>
            <a:r>
              <a:rPr lang="ja-JP" altLang="en-US" sz="2400" dirty="0">
                <a:latin typeface="+mn-ea"/>
              </a:rPr>
              <a:t>なお、当所の商標登録出願が遅くなった理由の一つとして、実は、類似と判断されうる商標（「アイリス国際特許事務所」）が登録されていたことが挙げられる。幸運にも、事務所を本格的に始めようとしたのが、類似の登録商標の期限がちょうど切れるころと重なったため、無事商標権を取得できた。</a:t>
            </a:r>
            <a:endParaRPr lang="en-US" altLang="ja-JP" sz="2400" dirty="0">
              <a:latin typeface="+mn-ea"/>
            </a:endParaRPr>
          </a:p>
          <a:p>
            <a:endParaRPr lang="en-US" altLang="ja-JP" sz="2400" dirty="0">
              <a:latin typeface="+mn-ea"/>
            </a:endParaRPr>
          </a:p>
          <a:p>
            <a:endParaRPr lang="en-US" altLang="ja-JP" sz="2400" dirty="0">
              <a:latin typeface="+mn-ea"/>
            </a:endParaRPr>
          </a:p>
          <a:p>
            <a:endParaRPr lang="en-US" altLang="ja-JP" sz="2400" dirty="0">
              <a:latin typeface="+mn-ea"/>
            </a:endParaRPr>
          </a:p>
        </p:txBody>
      </p:sp>
    </p:spTree>
    <p:extLst>
      <p:ext uri="{BB962C8B-B14F-4D97-AF65-F5344CB8AC3E}">
        <p14:creationId xmlns:p14="http://schemas.microsoft.com/office/powerpoint/2010/main" val="50577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1CCE136A-5184-F08B-0C95-BFD81E178087}"/>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3" name="四角形: 角を丸くする 2">
            <a:extLst>
              <a:ext uri="{FF2B5EF4-FFF2-40B4-BE49-F238E27FC236}">
                <a16:creationId xmlns:a16="http://schemas.microsoft.com/office/drawing/2014/main" id="{52078665-6845-9893-3D93-F1ABF340722C}"/>
              </a:ext>
            </a:extLst>
          </p:cNvPr>
          <p:cNvSpPr/>
          <p:nvPr/>
        </p:nvSpPr>
        <p:spPr>
          <a:xfrm>
            <a:off x="1338717" y="552992"/>
            <a:ext cx="9563367" cy="58017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rPr>
              <a:t>　理由２：半永久的に存続する権利だから</a:t>
            </a:r>
          </a:p>
        </p:txBody>
      </p:sp>
      <p:sp>
        <p:nvSpPr>
          <p:cNvPr id="4" name="太陽 3">
            <a:extLst>
              <a:ext uri="{FF2B5EF4-FFF2-40B4-BE49-F238E27FC236}">
                <a16:creationId xmlns:a16="http://schemas.microsoft.com/office/drawing/2014/main" id="{EDABEBA3-25D6-C0C9-5DB9-86B556F800E9}"/>
              </a:ext>
            </a:extLst>
          </p:cNvPr>
          <p:cNvSpPr/>
          <p:nvPr/>
        </p:nvSpPr>
        <p:spPr>
          <a:xfrm>
            <a:off x="553752" y="317565"/>
            <a:ext cx="1071809" cy="1007542"/>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四角形: 角を丸くする 5">
            <a:extLst>
              <a:ext uri="{FF2B5EF4-FFF2-40B4-BE49-F238E27FC236}">
                <a16:creationId xmlns:a16="http://schemas.microsoft.com/office/drawing/2014/main" id="{BE9706FF-EA31-EA2C-2038-8E170C2B98DE}"/>
              </a:ext>
            </a:extLst>
          </p:cNvPr>
          <p:cNvSpPr/>
          <p:nvPr/>
        </p:nvSpPr>
        <p:spPr>
          <a:xfrm>
            <a:off x="1043553" y="3315969"/>
            <a:ext cx="9738520" cy="2854413"/>
          </a:xfrm>
          <a:prstGeom prst="roundRect">
            <a:avLst/>
          </a:prstGeom>
          <a:solidFill>
            <a:schemeClr val="bg1"/>
          </a:solid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800" b="1" u="sng" dirty="0">
                <a:solidFill>
                  <a:schemeClr val="accent3">
                    <a:lumMod val="50000"/>
                  </a:schemeClr>
                </a:solidFill>
              </a:rPr>
              <a:t>🌧 例外 🌧</a:t>
            </a:r>
            <a:endParaRPr lang="en-US" altLang="ja-JP" sz="2800" b="1" u="sng" dirty="0">
              <a:solidFill>
                <a:schemeClr val="accent3">
                  <a:lumMod val="50000"/>
                </a:schemeClr>
              </a:solidFill>
            </a:endParaRPr>
          </a:p>
          <a:p>
            <a:r>
              <a:rPr lang="ja-JP" altLang="en-US" sz="2400" dirty="0">
                <a:solidFill>
                  <a:schemeClr val="tx1"/>
                </a:solidFill>
                <a:latin typeface="+mn-ea"/>
              </a:rPr>
              <a:t>残念ながら、そもそも商標登録できない名称があります</a:t>
            </a:r>
            <a:r>
              <a:rPr lang="ja-JP" altLang="en-US" sz="2400" dirty="0">
                <a:latin typeface="+mn-ea"/>
              </a:rPr>
              <a:t>💧</a:t>
            </a:r>
            <a:endParaRPr lang="en-US" altLang="ja-JP" sz="2400" dirty="0">
              <a:latin typeface="+mn-ea"/>
            </a:endParaRPr>
          </a:p>
          <a:p>
            <a:r>
              <a:rPr lang="ja-JP" altLang="en-US" sz="2400" dirty="0">
                <a:solidFill>
                  <a:schemeClr val="tx1"/>
                </a:solidFill>
                <a:latin typeface="+mn-ea"/>
              </a:rPr>
              <a:t>例えば、ありふれた氏を使った名称。</a:t>
            </a:r>
            <a:endParaRPr lang="en-US" altLang="ja-JP" sz="2400" dirty="0">
              <a:solidFill>
                <a:schemeClr val="tx1"/>
              </a:solidFill>
              <a:latin typeface="+mn-ea"/>
            </a:endParaRPr>
          </a:p>
          <a:p>
            <a:r>
              <a:rPr lang="ja-JP" altLang="en-US" sz="2400" dirty="0">
                <a:solidFill>
                  <a:schemeClr val="tx1"/>
                </a:solidFill>
                <a:latin typeface="+mn-ea"/>
              </a:rPr>
              <a:t>具体例：「田中株式会社」「佐藤事務所」 </a:t>
            </a:r>
            <a:r>
              <a:rPr lang="ja-JP" altLang="en-US" sz="2400" b="1" dirty="0">
                <a:solidFill>
                  <a:schemeClr val="tx1"/>
                </a:solidFill>
              </a:rPr>
              <a:t>　</a:t>
            </a:r>
            <a:endParaRPr kumimoji="1" lang="ja-JP" altLang="en-US" sz="2400" b="1" dirty="0">
              <a:solidFill>
                <a:schemeClr val="tx1"/>
              </a:solidFill>
            </a:endParaRPr>
          </a:p>
        </p:txBody>
      </p:sp>
      <p:sp>
        <p:nvSpPr>
          <p:cNvPr id="5" name="テキスト ボックス 4">
            <a:extLst>
              <a:ext uri="{FF2B5EF4-FFF2-40B4-BE49-F238E27FC236}">
                <a16:creationId xmlns:a16="http://schemas.microsoft.com/office/drawing/2014/main" id="{66F2433F-F17B-D367-7C4F-91F9C0091EC5}"/>
              </a:ext>
            </a:extLst>
          </p:cNvPr>
          <p:cNvSpPr txBox="1"/>
          <p:nvPr/>
        </p:nvSpPr>
        <p:spPr>
          <a:xfrm>
            <a:off x="1349826" y="1133163"/>
            <a:ext cx="9443357" cy="1938992"/>
          </a:xfrm>
          <a:prstGeom prst="rect">
            <a:avLst/>
          </a:prstGeom>
          <a:noFill/>
        </p:spPr>
        <p:txBody>
          <a:bodyPr wrap="square" rtlCol="0">
            <a:spAutoFit/>
          </a:bodyPr>
          <a:lstStyle/>
          <a:p>
            <a:r>
              <a:rPr lang="ja-JP" altLang="en-US" sz="2400" dirty="0">
                <a:latin typeface="+mn-ea"/>
              </a:rPr>
              <a:t>特許権や意匠権が、必ず終わりがくる権利であるのに対して、</a:t>
            </a:r>
            <a:endParaRPr lang="en-US" altLang="ja-JP" sz="2400" dirty="0">
              <a:latin typeface="+mn-ea"/>
            </a:endParaRPr>
          </a:p>
          <a:p>
            <a:r>
              <a:rPr lang="ja-JP" altLang="en-US" sz="2400" dirty="0">
                <a:latin typeface="+mn-ea"/>
              </a:rPr>
              <a:t>商標権は、更新手続きを繰り返すことにより、 何年でも存続させることができる。</a:t>
            </a:r>
            <a:endParaRPr lang="en-US" altLang="ja-JP" sz="2400" dirty="0">
              <a:latin typeface="+mn-ea"/>
            </a:endParaRPr>
          </a:p>
          <a:p>
            <a:r>
              <a:rPr lang="ja-JP" altLang="en-US" sz="2400" dirty="0">
                <a:latin typeface="+mn-ea"/>
              </a:rPr>
              <a:t>事務所や会社が存続している限り、商標権も存続させて、まぎらわしい名称を使用する事務所や会社の出現を阻止することができる。</a:t>
            </a:r>
            <a:endParaRPr lang="en-US" altLang="ja-JP" sz="2400" dirty="0">
              <a:latin typeface="+mn-ea"/>
            </a:endParaRPr>
          </a:p>
        </p:txBody>
      </p:sp>
      <p:sp>
        <p:nvSpPr>
          <p:cNvPr id="8" name="テキスト ボックス 7">
            <a:extLst>
              <a:ext uri="{FF2B5EF4-FFF2-40B4-BE49-F238E27FC236}">
                <a16:creationId xmlns:a16="http://schemas.microsoft.com/office/drawing/2014/main" id="{C033DFDE-427D-75CB-9760-AD91BE658281}"/>
              </a:ext>
            </a:extLst>
          </p:cNvPr>
          <p:cNvSpPr txBox="1"/>
          <p:nvPr/>
        </p:nvSpPr>
        <p:spPr>
          <a:xfrm>
            <a:off x="1952511" y="5572836"/>
            <a:ext cx="7948047" cy="510461"/>
          </a:xfrm>
          <a:prstGeom prst="rect">
            <a:avLst/>
          </a:prstGeom>
          <a:noFill/>
          <a:ln w="57150">
            <a:noFill/>
          </a:ln>
        </p:spPr>
        <p:txBody>
          <a:bodyPr wrap="square" rtlCol="0" anchor="ctr">
            <a:spAutoFit/>
          </a:bodyPr>
          <a:lstStyle/>
          <a:p>
            <a:pPr algn="ctr">
              <a:lnSpc>
                <a:spcPct val="120000"/>
              </a:lnSpc>
            </a:pPr>
            <a:r>
              <a:rPr lang="ja-JP" altLang="en-US" sz="2400" b="1" u="sng" dirty="0">
                <a:solidFill>
                  <a:schemeClr val="accent2">
                    <a:lumMod val="75000"/>
                  </a:schemeClr>
                </a:solidFill>
              </a:rPr>
              <a:t>例外にあたるか心配なときは、弁理士にご相談を。</a:t>
            </a:r>
            <a:endParaRPr lang="en-US" altLang="ja-JP" sz="2400" b="1" u="sng" dirty="0">
              <a:solidFill>
                <a:schemeClr val="accent2">
                  <a:lumMod val="75000"/>
                </a:schemeClr>
              </a:solidFill>
            </a:endParaRPr>
          </a:p>
        </p:txBody>
      </p:sp>
      <p:pic>
        <p:nvPicPr>
          <p:cNvPr id="9" name="Picture 5">
            <a:extLst>
              <a:ext uri="{FF2B5EF4-FFF2-40B4-BE49-F238E27FC236}">
                <a16:creationId xmlns:a16="http://schemas.microsoft.com/office/drawing/2014/main" id="{78E5E8A1-3500-694A-7AC8-3467093D47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9450906" y="5063017"/>
            <a:ext cx="1070065" cy="1073970"/>
          </a:xfrm>
          <a:prstGeom prst="rect">
            <a:avLst/>
          </a:prstGeom>
        </p:spPr>
      </p:pic>
    </p:spTree>
    <p:extLst>
      <p:ext uri="{BB962C8B-B14F-4D97-AF65-F5344CB8AC3E}">
        <p14:creationId xmlns:p14="http://schemas.microsoft.com/office/powerpoint/2010/main" val="1018145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4DC564FF-35C0-5F90-A70F-388841AA89B7}"/>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3" name="フリーフォーム: 図形 2">
            <a:extLst>
              <a:ext uri="{FF2B5EF4-FFF2-40B4-BE49-F238E27FC236}">
                <a16:creationId xmlns:a16="http://schemas.microsoft.com/office/drawing/2014/main" id="{BE12E585-A190-51D5-BF45-000F4ABCC5C6}"/>
              </a:ext>
            </a:extLst>
          </p:cNvPr>
          <p:cNvSpPr/>
          <p:nvPr/>
        </p:nvSpPr>
        <p:spPr>
          <a:xfrm>
            <a:off x="2032000" y="610343"/>
            <a:ext cx="8128000" cy="5580786"/>
          </a:xfrm>
          <a:custGeom>
            <a:avLst/>
            <a:gdLst>
              <a:gd name="connsiteX0" fmla="*/ 0 w 8128000"/>
              <a:gd name="connsiteY0" fmla="*/ 0 h 2834212"/>
              <a:gd name="connsiteX1" fmla="*/ 8128000 w 8128000"/>
              <a:gd name="connsiteY1" fmla="*/ 0 h 2834212"/>
              <a:gd name="connsiteX2" fmla="*/ 8128000 w 8128000"/>
              <a:gd name="connsiteY2" fmla="*/ 2834212 h 2834212"/>
              <a:gd name="connsiteX3" fmla="*/ 0 w 8128000"/>
              <a:gd name="connsiteY3" fmla="*/ 2834212 h 2834212"/>
              <a:gd name="connsiteX4" fmla="*/ 0 w 8128000"/>
              <a:gd name="connsiteY4" fmla="*/ 0 h 2834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000" h="2834212">
                <a:moveTo>
                  <a:pt x="0" y="0"/>
                </a:moveTo>
                <a:lnTo>
                  <a:pt x="8128000" y="0"/>
                </a:lnTo>
                <a:lnTo>
                  <a:pt x="8128000" y="2834212"/>
                </a:lnTo>
                <a:lnTo>
                  <a:pt x="0" y="2834212"/>
                </a:lnTo>
                <a:lnTo>
                  <a:pt x="0" y="0"/>
                </a:lnTo>
                <a:close/>
              </a:path>
            </a:pathLst>
          </a:custGeom>
          <a:ln w="57150">
            <a:solidFill>
              <a:srgbClr val="FFC000"/>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0823" tIns="708152" rIns="630823" bIns="170688" numCol="1" spcCol="1270" anchor="t" anchorCtr="0">
            <a:noAutofit/>
          </a:bodyPr>
          <a:lstStyle/>
          <a:p>
            <a:pPr marL="0" lvl="1" algn="l" defTabSz="1066800">
              <a:lnSpc>
                <a:spcPct val="90000"/>
              </a:lnSpc>
              <a:spcBef>
                <a:spcPct val="0"/>
              </a:spcBef>
              <a:spcAft>
                <a:spcPct val="15000"/>
              </a:spcAft>
            </a:pPr>
            <a:r>
              <a:rPr kumimoji="1" lang="ja-JP" altLang="en-US" sz="2800" b="0" kern="1200" dirty="0">
                <a:latin typeface="+mn-lt"/>
              </a:rPr>
              <a:t>大企業は、知財部を有していたり、商標に詳しい顧問弁護士や弁理士がいたり、商標の出願実績も多いことから、自社に有利な権利取得を行っています。</a:t>
            </a:r>
            <a:endParaRPr kumimoji="1" lang="en-US" altLang="ja-JP" sz="2800" b="0" kern="1200" dirty="0">
              <a:latin typeface="+mn-lt"/>
            </a:endParaRPr>
          </a:p>
          <a:p>
            <a:pPr marL="0" lvl="1" algn="l" defTabSz="1066800">
              <a:lnSpc>
                <a:spcPct val="90000"/>
              </a:lnSpc>
              <a:spcBef>
                <a:spcPct val="0"/>
              </a:spcBef>
              <a:spcAft>
                <a:spcPct val="15000"/>
              </a:spcAft>
            </a:pPr>
            <a:endParaRPr kumimoji="1" lang="en-US" altLang="ja-JP" sz="2800" b="0" kern="1200" dirty="0">
              <a:latin typeface="+mn-lt"/>
            </a:endParaRPr>
          </a:p>
          <a:p>
            <a:pPr marL="0" lvl="1" algn="l" defTabSz="1066800">
              <a:lnSpc>
                <a:spcPct val="90000"/>
              </a:lnSpc>
              <a:spcBef>
                <a:spcPct val="0"/>
              </a:spcBef>
              <a:spcAft>
                <a:spcPct val="15000"/>
              </a:spcAft>
            </a:pPr>
            <a:r>
              <a:rPr kumimoji="1" lang="ja-JP" altLang="en-US" sz="2800" b="0" kern="1200" dirty="0">
                <a:latin typeface="+mn-lt"/>
              </a:rPr>
              <a:t>商標権の取得を考えたときに、自己判断によって陥ったショックにより、商標権の取得をあきらめてしまったり、頭に浮かんだナゾをそのままにすることなく、</a:t>
            </a:r>
            <a:endParaRPr kumimoji="1" lang="en-US" altLang="ja-JP" sz="2800" b="0" kern="1200" dirty="0">
              <a:latin typeface="+mn-lt"/>
            </a:endParaRPr>
          </a:p>
          <a:p>
            <a:pPr marL="0" lvl="1" algn="l" defTabSz="1066800">
              <a:lnSpc>
                <a:spcPct val="90000"/>
              </a:lnSpc>
              <a:spcBef>
                <a:spcPct val="0"/>
              </a:spcBef>
              <a:spcAft>
                <a:spcPct val="15000"/>
              </a:spcAft>
            </a:pPr>
            <a:r>
              <a:rPr kumimoji="1" lang="ja-JP" altLang="en-US" sz="2800" b="0" kern="1200" dirty="0">
                <a:latin typeface="+mn-lt"/>
              </a:rPr>
              <a:t>ぜひ弁理士にご相談くださいませ。</a:t>
            </a:r>
            <a:endParaRPr kumimoji="1" lang="en-US" altLang="ja-JP" sz="2800" b="0" kern="1200" dirty="0">
              <a:latin typeface="+mn-lt"/>
            </a:endParaRPr>
          </a:p>
        </p:txBody>
      </p:sp>
      <p:sp>
        <p:nvSpPr>
          <p:cNvPr id="4" name="フリーフォーム: 図形 3">
            <a:extLst>
              <a:ext uri="{FF2B5EF4-FFF2-40B4-BE49-F238E27FC236}">
                <a16:creationId xmlns:a16="http://schemas.microsoft.com/office/drawing/2014/main" id="{86645AA2-FD93-404F-AD68-24DD73D7C6BE}"/>
              </a:ext>
            </a:extLst>
          </p:cNvPr>
          <p:cNvSpPr/>
          <p:nvPr/>
        </p:nvSpPr>
        <p:spPr>
          <a:xfrm>
            <a:off x="2438400" y="290511"/>
            <a:ext cx="5689600" cy="657878"/>
          </a:xfrm>
          <a:custGeom>
            <a:avLst/>
            <a:gdLst>
              <a:gd name="connsiteX0" fmla="*/ 0 w 5689600"/>
              <a:gd name="connsiteY0" fmla="*/ 137416 h 824477"/>
              <a:gd name="connsiteX1" fmla="*/ 137416 w 5689600"/>
              <a:gd name="connsiteY1" fmla="*/ 0 h 824477"/>
              <a:gd name="connsiteX2" fmla="*/ 5552184 w 5689600"/>
              <a:gd name="connsiteY2" fmla="*/ 0 h 824477"/>
              <a:gd name="connsiteX3" fmla="*/ 5689600 w 5689600"/>
              <a:gd name="connsiteY3" fmla="*/ 137416 h 824477"/>
              <a:gd name="connsiteX4" fmla="*/ 5689600 w 5689600"/>
              <a:gd name="connsiteY4" fmla="*/ 687061 h 824477"/>
              <a:gd name="connsiteX5" fmla="*/ 5552184 w 5689600"/>
              <a:gd name="connsiteY5" fmla="*/ 824477 h 824477"/>
              <a:gd name="connsiteX6" fmla="*/ 137416 w 5689600"/>
              <a:gd name="connsiteY6" fmla="*/ 824477 h 824477"/>
              <a:gd name="connsiteX7" fmla="*/ 0 w 5689600"/>
              <a:gd name="connsiteY7" fmla="*/ 687061 h 824477"/>
              <a:gd name="connsiteX8" fmla="*/ 0 w 5689600"/>
              <a:gd name="connsiteY8" fmla="*/ 137416 h 824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824477">
                <a:moveTo>
                  <a:pt x="0" y="137416"/>
                </a:moveTo>
                <a:cubicBezTo>
                  <a:pt x="0" y="61523"/>
                  <a:pt x="61523" y="0"/>
                  <a:pt x="137416" y="0"/>
                </a:cubicBezTo>
                <a:lnTo>
                  <a:pt x="5552184" y="0"/>
                </a:lnTo>
                <a:cubicBezTo>
                  <a:pt x="5628077" y="0"/>
                  <a:pt x="5689600" y="61523"/>
                  <a:pt x="5689600" y="137416"/>
                </a:cubicBezTo>
                <a:lnTo>
                  <a:pt x="5689600" y="687061"/>
                </a:lnTo>
                <a:cubicBezTo>
                  <a:pt x="5689600" y="762954"/>
                  <a:pt x="5628077" y="824477"/>
                  <a:pt x="5552184" y="824477"/>
                </a:cubicBezTo>
                <a:lnTo>
                  <a:pt x="137416" y="824477"/>
                </a:lnTo>
                <a:cubicBezTo>
                  <a:pt x="61523" y="824477"/>
                  <a:pt x="0" y="762954"/>
                  <a:pt x="0" y="687061"/>
                </a:cubicBezTo>
                <a:lnTo>
                  <a:pt x="0" y="137416"/>
                </a:lnTo>
                <a:close/>
              </a:path>
            </a:pathLst>
          </a:custGeom>
          <a:solidFill>
            <a:srgbClr val="FFC000"/>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255301" tIns="40248" rIns="255301" bIns="40248" numCol="1" spcCol="1270" anchor="ctr" anchorCtr="0">
            <a:noAutofit/>
          </a:bodyPr>
          <a:lstStyle/>
          <a:p>
            <a:pPr marL="0" lvl="0" indent="0" algn="l" defTabSz="1422400">
              <a:lnSpc>
                <a:spcPct val="90000"/>
              </a:lnSpc>
              <a:spcBef>
                <a:spcPct val="0"/>
              </a:spcBef>
              <a:spcAft>
                <a:spcPct val="35000"/>
              </a:spcAft>
              <a:buNone/>
            </a:pPr>
            <a:r>
              <a:rPr lang="ja-JP" altLang="en-US" sz="3200" b="1" dirty="0">
                <a:solidFill>
                  <a:schemeClr val="bg1"/>
                </a:solidFill>
              </a:rPr>
              <a:t>まとめ</a:t>
            </a:r>
            <a:endParaRPr lang="ja-JP" altLang="en-US" sz="3200" b="1" kern="1200" dirty="0">
              <a:solidFill>
                <a:schemeClr val="bg1"/>
              </a:solidFill>
            </a:endParaRPr>
          </a:p>
        </p:txBody>
      </p:sp>
      <p:pic>
        <p:nvPicPr>
          <p:cNvPr id="5" name="Picture 5">
            <a:extLst>
              <a:ext uri="{FF2B5EF4-FFF2-40B4-BE49-F238E27FC236}">
                <a16:creationId xmlns:a16="http://schemas.microsoft.com/office/drawing/2014/main" id="{C4A5D5F0-D828-E55E-6B88-0F0C5F989F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9231364" y="4752096"/>
            <a:ext cx="1598421" cy="1604254"/>
          </a:xfrm>
          <a:prstGeom prst="rect">
            <a:avLst/>
          </a:prstGeom>
        </p:spPr>
      </p:pic>
      <p:pic>
        <p:nvPicPr>
          <p:cNvPr id="6" name="Picture 9">
            <a:extLst>
              <a:ext uri="{FF2B5EF4-FFF2-40B4-BE49-F238E27FC236}">
                <a16:creationId xmlns:a16="http://schemas.microsoft.com/office/drawing/2014/main" id="{5F135349-7069-CCEF-DC7D-3D1F991E74A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931445" flipH="1">
            <a:off x="9385737" y="731624"/>
            <a:ext cx="600887" cy="858410"/>
          </a:xfrm>
          <a:prstGeom prst="rect">
            <a:avLst/>
          </a:prstGeom>
        </p:spPr>
      </p:pic>
      <p:pic>
        <p:nvPicPr>
          <p:cNvPr id="7" name="Picture 9">
            <a:extLst>
              <a:ext uri="{FF2B5EF4-FFF2-40B4-BE49-F238E27FC236}">
                <a16:creationId xmlns:a16="http://schemas.microsoft.com/office/drawing/2014/main" id="{9CF08DE8-D4C3-13E4-043F-9C5E6131489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931445" flipH="1">
            <a:off x="2145773" y="5180367"/>
            <a:ext cx="657905" cy="939864"/>
          </a:xfrm>
          <a:prstGeom prst="rect">
            <a:avLst/>
          </a:prstGeom>
        </p:spPr>
      </p:pic>
    </p:spTree>
    <p:extLst>
      <p:ext uri="{BB962C8B-B14F-4D97-AF65-F5344CB8AC3E}">
        <p14:creationId xmlns:p14="http://schemas.microsoft.com/office/powerpoint/2010/main" val="3036490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D366DA20-305A-0727-E885-0B248C3B6200}"/>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3" name="四角形: 角を丸くする 2">
            <a:extLst>
              <a:ext uri="{FF2B5EF4-FFF2-40B4-BE49-F238E27FC236}">
                <a16:creationId xmlns:a16="http://schemas.microsoft.com/office/drawing/2014/main" id="{F8C5FF5C-8B9B-32A7-B452-6A003E09D671}"/>
              </a:ext>
            </a:extLst>
          </p:cNvPr>
          <p:cNvSpPr/>
          <p:nvPr/>
        </p:nvSpPr>
        <p:spPr>
          <a:xfrm>
            <a:off x="1667962" y="1124221"/>
            <a:ext cx="8856077" cy="4552703"/>
          </a:xfrm>
          <a:prstGeom prst="roundRect">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B065D033-C69D-0B36-60FE-6021C6653869}"/>
              </a:ext>
            </a:extLst>
          </p:cNvPr>
          <p:cNvSpPr txBox="1"/>
          <p:nvPr/>
        </p:nvSpPr>
        <p:spPr>
          <a:xfrm>
            <a:off x="478675" y="1324227"/>
            <a:ext cx="5617325" cy="707886"/>
          </a:xfrm>
          <a:prstGeom prst="rect">
            <a:avLst/>
          </a:prstGeom>
          <a:noFill/>
        </p:spPr>
        <p:txBody>
          <a:bodyPr wrap="square" rtlCol="0">
            <a:spAutoFit/>
          </a:bodyPr>
          <a:lstStyle/>
          <a:p>
            <a:pPr algn="ctr"/>
            <a:r>
              <a:rPr kumimoji="1" lang="ja-JP" altLang="en-US" sz="4000" b="1" dirty="0"/>
              <a:t>終わりに</a:t>
            </a:r>
            <a:r>
              <a:rPr kumimoji="1" lang="en-US" altLang="ja-JP" sz="4000" b="1" dirty="0"/>
              <a:t>…</a:t>
            </a:r>
            <a:endParaRPr kumimoji="1" lang="ja-JP" altLang="en-US" sz="4000" b="1" dirty="0"/>
          </a:p>
        </p:txBody>
      </p:sp>
      <p:pic>
        <p:nvPicPr>
          <p:cNvPr id="9" name="Picture 10">
            <a:extLst>
              <a:ext uri="{FF2B5EF4-FFF2-40B4-BE49-F238E27FC236}">
                <a16:creationId xmlns:a16="http://schemas.microsoft.com/office/drawing/2014/main" id="{D7513C8F-7598-9676-335C-800C41A663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642326">
            <a:off x="9075210" y="3552045"/>
            <a:ext cx="2233755" cy="2647770"/>
          </a:xfrm>
          <a:prstGeom prst="rect">
            <a:avLst/>
          </a:prstGeom>
        </p:spPr>
      </p:pic>
      <p:sp>
        <p:nvSpPr>
          <p:cNvPr id="12" name="テキスト ボックス 11">
            <a:extLst>
              <a:ext uri="{FF2B5EF4-FFF2-40B4-BE49-F238E27FC236}">
                <a16:creationId xmlns:a16="http://schemas.microsoft.com/office/drawing/2014/main" id="{EE842A29-B488-36C6-D94F-4823971E8DCA}"/>
              </a:ext>
            </a:extLst>
          </p:cNvPr>
          <p:cNvSpPr txBox="1"/>
          <p:nvPr/>
        </p:nvSpPr>
        <p:spPr>
          <a:xfrm>
            <a:off x="2144292" y="2152607"/>
            <a:ext cx="8099638" cy="3108543"/>
          </a:xfrm>
          <a:prstGeom prst="rect">
            <a:avLst/>
          </a:prstGeom>
          <a:noFill/>
        </p:spPr>
        <p:txBody>
          <a:bodyPr wrap="square">
            <a:spAutoFit/>
          </a:bodyPr>
          <a:lstStyle/>
          <a:p>
            <a:r>
              <a:rPr lang="ja-JP" altLang="en-US" sz="2800" dirty="0">
                <a:ea typeface="+mj-ea"/>
              </a:rPr>
              <a:t>各知的財産権の詳細や、弊所料金につきましては、</a:t>
            </a:r>
            <a:endParaRPr lang="en-US" altLang="ja-JP" sz="2800" dirty="0">
              <a:ea typeface="+mj-ea"/>
            </a:endParaRPr>
          </a:p>
          <a:p>
            <a:r>
              <a:rPr lang="ja-JP" altLang="en-US" sz="2800" dirty="0">
                <a:ea typeface="+mj-ea"/>
              </a:rPr>
              <a:t>弊所ホームページ（</a:t>
            </a:r>
            <a:r>
              <a:rPr lang="en-US" altLang="ja-JP" sz="2800" dirty="0">
                <a:ea typeface="+mj-ea"/>
                <a:hlinkClick r:id="rId4"/>
              </a:rPr>
              <a:t>www.ipiris.net</a:t>
            </a:r>
            <a:r>
              <a:rPr lang="ja-JP" altLang="en-US" sz="2800" dirty="0">
                <a:ea typeface="+mj-ea"/>
              </a:rPr>
              <a:t>）を</a:t>
            </a:r>
            <a:endParaRPr lang="en-US" altLang="ja-JP" sz="2800" dirty="0">
              <a:ea typeface="+mj-ea"/>
            </a:endParaRPr>
          </a:p>
          <a:p>
            <a:r>
              <a:rPr lang="ja-JP" altLang="en-US" sz="2800" dirty="0">
                <a:ea typeface="+mj-ea"/>
              </a:rPr>
              <a:t>ご覧ください。</a:t>
            </a:r>
            <a:endParaRPr lang="en-US" altLang="ja-JP" sz="2800" dirty="0">
              <a:ea typeface="+mj-ea"/>
            </a:endParaRPr>
          </a:p>
          <a:p>
            <a:r>
              <a:rPr lang="ja-JP" altLang="en-US" sz="2800" dirty="0">
                <a:ea typeface="+mj-ea"/>
              </a:rPr>
              <a:t>また、ご質問等ございましたら、</a:t>
            </a:r>
            <a:endParaRPr lang="en-US" altLang="ja-JP" sz="2800" dirty="0">
              <a:ea typeface="+mj-ea"/>
            </a:endParaRPr>
          </a:p>
          <a:p>
            <a:r>
              <a:rPr lang="ja-JP" altLang="en-US" sz="2800" dirty="0">
                <a:ea typeface="+mj-ea"/>
              </a:rPr>
              <a:t>弊所ホームページ内お問い合わせページ</a:t>
            </a:r>
            <a:endParaRPr lang="en-US" altLang="ja-JP" sz="2800" dirty="0">
              <a:ea typeface="+mj-ea"/>
            </a:endParaRPr>
          </a:p>
          <a:p>
            <a:r>
              <a:rPr lang="ja-JP" altLang="en-US" sz="2800" dirty="0">
                <a:ea typeface="+mj-ea"/>
              </a:rPr>
              <a:t>（</a:t>
            </a:r>
            <a:r>
              <a:rPr lang="en-US" altLang="ja-JP" sz="2800" dirty="0">
                <a:ea typeface="+mj-ea"/>
                <a:hlinkClick r:id="rId5"/>
              </a:rPr>
              <a:t>www.ipiris.net/contact</a:t>
            </a:r>
            <a:r>
              <a:rPr lang="ja-JP" altLang="en-US" sz="2800" dirty="0">
                <a:ea typeface="+mj-ea"/>
              </a:rPr>
              <a:t>）より、</a:t>
            </a:r>
            <a:endParaRPr lang="en-US" altLang="ja-JP" sz="2800" dirty="0">
              <a:ea typeface="+mj-ea"/>
            </a:endParaRPr>
          </a:p>
          <a:p>
            <a:r>
              <a:rPr lang="ja-JP" altLang="en-US" sz="2800" dirty="0">
                <a:ea typeface="+mj-ea"/>
              </a:rPr>
              <a:t>お気軽にお問い合わせください。</a:t>
            </a:r>
            <a:endParaRPr lang="ja-JP" altLang="en-US" sz="2800" dirty="0"/>
          </a:p>
        </p:txBody>
      </p:sp>
    </p:spTree>
    <p:extLst>
      <p:ext uri="{BB962C8B-B14F-4D97-AF65-F5344CB8AC3E}">
        <p14:creationId xmlns:p14="http://schemas.microsoft.com/office/powerpoint/2010/main" val="3289960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ッター プレースホルダー 20">
            <a:extLst>
              <a:ext uri="{FF2B5EF4-FFF2-40B4-BE49-F238E27FC236}">
                <a16:creationId xmlns:a16="http://schemas.microsoft.com/office/drawing/2014/main" id="{4C81E232-5AB3-41CD-E22F-808334325C40}"/>
              </a:ext>
            </a:extLst>
          </p:cNvPr>
          <p:cNvSpPr>
            <a:spLocks noGrp="1"/>
          </p:cNvSpPr>
          <p:nvPr>
            <p:ph type="ftr" sz="quarter" idx="11"/>
          </p:nvPr>
        </p:nvSpPr>
        <p:spPr>
          <a:xfrm>
            <a:off x="4038600" y="6498700"/>
            <a:ext cx="4114800" cy="365125"/>
          </a:xfrm>
        </p:spPr>
        <p:txBody>
          <a:bodyPr/>
          <a:lstStyle/>
          <a:p>
            <a:r>
              <a:rPr kumimoji="1" lang="en-US" altLang="ja-JP"/>
              <a:t>© 2023 </a:t>
            </a:r>
            <a:r>
              <a:rPr kumimoji="1" lang="ja-JP" altLang="en-US"/>
              <a:t>イーリス特許事務所</a:t>
            </a:r>
          </a:p>
        </p:txBody>
      </p:sp>
      <p:grpSp>
        <p:nvGrpSpPr>
          <p:cNvPr id="39" name="グループ化 38">
            <a:extLst>
              <a:ext uri="{FF2B5EF4-FFF2-40B4-BE49-F238E27FC236}">
                <a16:creationId xmlns:a16="http://schemas.microsoft.com/office/drawing/2014/main" id="{9DA1512E-0701-3313-8207-842BD089C44D}"/>
              </a:ext>
            </a:extLst>
          </p:cNvPr>
          <p:cNvGrpSpPr/>
          <p:nvPr/>
        </p:nvGrpSpPr>
        <p:grpSpPr>
          <a:xfrm>
            <a:off x="408326" y="2018944"/>
            <a:ext cx="11141916" cy="1902348"/>
            <a:chOff x="456820" y="434760"/>
            <a:chExt cx="11141916" cy="1902348"/>
          </a:xfrm>
        </p:grpSpPr>
        <p:pic>
          <p:nvPicPr>
            <p:cNvPr id="27" name="図 26">
              <a:extLst>
                <a:ext uri="{FF2B5EF4-FFF2-40B4-BE49-F238E27FC236}">
                  <a16:creationId xmlns:a16="http://schemas.microsoft.com/office/drawing/2014/main" id="{8471784D-3EA4-85D3-0E77-E9D3E02B716A}"/>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Effect>
                        <a14:saturation sat="200000"/>
                      </a14:imgEffect>
                    </a14:imgLayer>
                  </a14:imgProps>
                </a:ext>
              </a:extLst>
            </a:blip>
            <a:stretch>
              <a:fillRect/>
            </a:stretch>
          </p:blipFill>
          <p:spPr>
            <a:xfrm>
              <a:off x="456820" y="667796"/>
              <a:ext cx="1170027" cy="705833"/>
            </a:xfrm>
            <a:prstGeom prst="rect">
              <a:avLst/>
            </a:prstGeom>
          </p:spPr>
        </p:pic>
        <p:grpSp>
          <p:nvGrpSpPr>
            <p:cNvPr id="31" name="グループ化 30">
              <a:extLst>
                <a:ext uri="{FF2B5EF4-FFF2-40B4-BE49-F238E27FC236}">
                  <a16:creationId xmlns:a16="http://schemas.microsoft.com/office/drawing/2014/main" id="{E20CD666-0374-B994-B00C-28487ADCBA1F}"/>
                </a:ext>
              </a:extLst>
            </p:cNvPr>
            <p:cNvGrpSpPr/>
            <p:nvPr/>
          </p:nvGrpSpPr>
          <p:grpSpPr>
            <a:xfrm>
              <a:off x="2081455" y="434760"/>
              <a:ext cx="9517281" cy="1902348"/>
              <a:chOff x="1705605" y="614280"/>
              <a:chExt cx="9517281" cy="1902348"/>
            </a:xfrm>
          </p:grpSpPr>
          <p:sp>
            <p:nvSpPr>
              <p:cNvPr id="20" name="テキスト ボックス 19">
                <a:extLst>
                  <a:ext uri="{FF2B5EF4-FFF2-40B4-BE49-F238E27FC236}">
                    <a16:creationId xmlns:a16="http://schemas.microsoft.com/office/drawing/2014/main" id="{732AACB8-357D-6356-DE0D-C56F36FCCCC2}"/>
                  </a:ext>
                </a:extLst>
              </p:cNvPr>
              <p:cNvSpPr txBox="1"/>
              <p:nvPr/>
            </p:nvSpPr>
            <p:spPr>
              <a:xfrm>
                <a:off x="1980032" y="700746"/>
                <a:ext cx="9242854" cy="1815882"/>
              </a:xfrm>
              <a:prstGeom prst="rect">
                <a:avLst/>
              </a:prstGeom>
              <a:noFill/>
            </p:spPr>
            <p:txBody>
              <a:bodyPr wrap="square" rtlCol="0">
                <a:spAutoFit/>
              </a:bodyPr>
              <a:lstStyle/>
              <a:p>
                <a:r>
                  <a:rPr lang="ja-JP" altLang="en-US" sz="2800" b="1" dirty="0">
                    <a:latin typeface="+mn-ea"/>
                  </a:rPr>
                  <a:t>「いい名称を思いついた！ 」と思ったら、</a:t>
                </a:r>
                <a:endParaRPr lang="en-US" altLang="ja-JP" sz="2800" b="1" dirty="0">
                  <a:latin typeface="+mn-ea"/>
                </a:endParaRPr>
              </a:p>
              <a:p>
                <a:r>
                  <a:rPr lang="ja-JP" altLang="en-US" sz="2800" b="1" dirty="0">
                    <a:latin typeface="+mn-ea"/>
                  </a:rPr>
                  <a:t>似たような名称が既に商標登録されていた💧</a:t>
                </a:r>
                <a:endParaRPr lang="en-US" altLang="ja-JP" sz="2800" b="1" dirty="0">
                  <a:latin typeface="+mn-ea"/>
                </a:endParaRPr>
              </a:p>
              <a:p>
                <a:endParaRPr lang="en-US" altLang="ja-JP" sz="2800" b="1" dirty="0">
                  <a:latin typeface="+mn-ea"/>
                </a:endParaRPr>
              </a:p>
              <a:p>
                <a:endParaRPr kumimoji="1" lang="en-US" altLang="ja-JP" sz="2800" b="1" dirty="0">
                  <a:latin typeface="+mn-ea"/>
                </a:endParaRPr>
              </a:p>
            </p:txBody>
          </p:sp>
          <p:sp>
            <p:nvSpPr>
              <p:cNvPr id="28" name="吹き出し: 角を丸めた四角形 27">
                <a:extLst>
                  <a:ext uri="{FF2B5EF4-FFF2-40B4-BE49-F238E27FC236}">
                    <a16:creationId xmlns:a16="http://schemas.microsoft.com/office/drawing/2014/main" id="{C6651B7D-E125-6CA8-FB6E-0D8A4739BDF9}"/>
                  </a:ext>
                </a:extLst>
              </p:cNvPr>
              <p:cNvSpPr/>
              <p:nvPr/>
            </p:nvSpPr>
            <p:spPr>
              <a:xfrm>
                <a:off x="1705605" y="614280"/>
                <a:ext cx="8403283" cy="1160632"/>
              </a:xfrm>
              <a:prstGeom prst="wedgeRoundRectCallout">
                <a:avLst>
                  <a:gd name="adj1" fmla="val -53394"/>
                  <a:gd name="adj2" fmla="val -687"/>
                  <a:gd name="adj3" fmla="val 16667"/>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38" name="グループ化 37">
            <a:extLst>
              <a:ext uri="{FF2B5EF4-FFF2-40B4-BE49-F238E27FC236}">
                <a16:creationId xmlns:a16="http://schemas.microsoft.com/office/drawing/2014/main" id="{07CC8536-B560-AF57-26B3-1EF204B68C70}"/>
              </a:ext>
            </a:extLst>
          </p:cNvPr>
          <p:cNvGrpSpPr/>
          <p:nvPr/>
        </p:nvGrpSpPr>
        <p:grpSpPr>
          <a:xfrm>
            <a:off x="408326" y="4214979"/>
            <a:ext cx="11141916" cy="1902348"/>
            <a:chOff x="429118" y="2118084"/>
            <a:chExt cx="11141916" cy="1902348"/>
          </a:xfrm>
        </p:grpSpPr>
        <p:pic>
          <p:nvPicPr>
            <p:cNvPr id="22" name="図 21">
              <a:extLst>
                <a:ext uri="{FF2B5EF4-FFF2-40B4-BE49-F238E27FC236}">
                  <a16:creationId xmlns:a16="http://schemas.microsoft.com/office/drawing/2014/main" id="{2E3EC0E3-F56F-76FE-5582-C858E553780A}"/>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Effect>
                        <a14:saturation sat="200000"/>
                      </a14:imgEffect>
                    </a14:imgLayer>
                  </a14:imgProps>
                </a:ext>
              </a:extLst>
            </a:blip>
            <a:stretch>
              <a:fillRect/>
            </a:stretch>
          </p:blipFill>
          <p:spPr>
            <a:xfrm>
              <a:off x="429118" y="2351120"/>
              <a:ext cx="1170027" cy="705833"/>
            </a:xfrm>
            <a:prstGeom prst="rect">
              <a:avLst/>
            </a:prstGeom>
          </p:spPr>
        </p:pic>
        <p:grpSp>
          <p:nvGrpSpPr>
            <p:cNvPr id="23" name="グループ化 22">
              <a:extLst>
                <a:ext uri="{FF2B5EF4-FFF2-40B4-BE49-F238E27FC236}">
                  <a16:creationId xmlns:a16="http://schemas.microsoft.com/office/drawing/2014/main" id="{7DE3D656-8FD6-C868-CA44-3BC0483EC9D6}"/>
                </a:ext>
              </a:extLst>
            </p:cNvPr>
            <p:cNvGrpSpPr/>
            <p:nvPr/>
          </p:nvGrpSpPr>
          <p:grpSpPr>
            <a:xfrm>
              <a:off x="2053753" y="2118084"/>
              <a:ext cx="9517281" cy="1902348"/>
              <a:chOff x="1705605" y="614280"/>
              <a:chExt cx="9517281" cy="1902348"/>
            </a:xfrm>
          </p:grpSpPr>
          <p:sp>
            <p:nvSpPr>
              <p:cNvPr id="24" name="テキスト ボックス 23">
                <a:extLst>
                  <a:ext uri="{FF2B5EF4-FFF2-40B4-BE49-F238E27FC236}">
                    <a16:creationId xmlns:a16="http://schemas.microsoft.com/office/drawing/2014/main" id="{4654C478-33C2-CC54-8502-B45F77A453C4}"/>
                  </a:ext>
                </a:extLst>
              </p:cNvPr>
              <p:cNvSpPr txBox="1"/>
              <p:nvPr/>
            </p:nvSpPr>
            <p:spPr>
              <a:xfrm>
                <a:off x="1980032" y="700746"/>
                <a:ext cx="9242854" cy="1815882"/>
              </a:xfrm>
              <a:prstGeom prst="rect">
                <a:avLst/>
              </a:prstGeom>
              <a:noFill/>
            </p:spPr>
            <p:txBody>
              <a:bodyPr wrap="square" rtlCol="0">
                <a:spAutoFit/>
              </a:bodyPr>
              <a:lstStyle/>
              <a:p>
                <a:r>
                  <a:rPr lang="ja-JP" altLang="en-US" sz="2800" b="1" dirty="0">
                    <a:latin typeface="+mn-ea"/>
                  </a:rPr>
                  <a:t>商標権を取得している名称なのに、</a:t>
                </a:r>
                <a:endParaRPr lang="en-US" altLang="ja-JP" sz="2800" b="1" dirty="0">
                  <a:latin typeface="+mn-ea"/>
                </a:endParaRPr>
              </a:p>
              <a:p>
                <a:r>
                  <a:rPr lang="ja-JP" altLang="en-US" sz="2800" b="1" dirty="0">
                    <a:latin typeface="+mn-ea"/>
                  </a:rPr>
                  <a:t>似たような名称が使われている💧</a:t>
                </a:r>
                <a:endParaRPr lang="en-US" altLang="ja-JP" sz="2800" b="1" dirty="0">
                  <a:latin typeface="+mn-ea"/>
                </a:endParaRPr>
              </a:p>
              <a:p>
                <a:endParaRPr lang="en-US" altLang="ja-JP" sz="2800" b="1" dirty="0">
                  <a:latin typeface="+mn-ea"/>
                </a:endParaRPr>
              </a:p>
              <a:p>
                <a:endParaRPr kumimoji="1" lang="en-US" altLang="ja-JP" sz="2800" b="1" dirty="0">
                  <a:latin typeface="+mn-ea"/>
                </a:endParaRPr>
              </a:p>
            </p:txBody>
          </p:sp>
          <p:sp>
            <p:nvSpPr>
              <p:cNvPr id="25" name="吹き出し: 角を丸めた四角形 24">
                <a:extLst>
                  <a:ext uri="{FF2B5EF4-FFF2-40B4-BE49-F238E27FC236}">
                    <a16:creationId xmlns:a16="http://schemas.microsoft.com/office/drawing/2014/main" id="{01EC24A3-301C-CD49-9F8F-BEAD673C4CD7}"/>
                  </a:ext>
                </a:extLst>
              </p:cNvPr>
              <p:cNvSpPr/>
              <p:nvPr/>
            </p:nvSpPr>
            <p:spPr>
              <a:xfrm>
                <a:off x="1705605" y="614280"/>
                <a:ext cx="8403283" cy="1160632"/>
              </a:xfrm>
              <a:prstGeom prst="wedgeRoundRectCallout">
                <a:avLst>
                  <a:gd name="adj1" fmla="val -53394"/>
                  <a:gd name="adj2" fmla="val -687"/>
                  <a:gd name="adj3" fmla="val 16667"/>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 name="フリーフォーム: 図形 1">
            <a:extLst>
              <a:ext uri="{FF2B5EF4-FFF2-40B4-BE49-F238E27FC236}">
                <a16:creationId xmlns:a16="http://schemas.microsoft.com/office/drawing/2014/main" id="{11B7FDD7-E5E0-1D8C-43E6-C0416AE56648}"/>
              </a:ext>
            </a:extLst>
          </p:cNvPr>
          <p:cNvSpPr/>
          <p:nvPr/>
        </p:nvSpPr>
        <p:spPr>
          <a:xfrm>
            <a:off x="1421105" y="441214"/>
            <a:ext cx="9242853" cy="669147"/>
          </a:xfrm>
          <a:custGeom>
            <a:avLst/>
            <a:gdLst>
              <a:gd name="connsiteX0" fmla="*/ 0 w 5689600"/>
              <a:gd name="connsiteY0" fmla="*/ 111527 h 669147"/>
              <a:gd name="connsiteX1" fmla="*/ 111527 w 5689600"/>
              <a:gd name="connsiteY1" fmla="*/ 0 h 669147"/>
              <a:gd name="connsiteX2" fmla="*/ 5578073 w 5689600"/>
              <a:gd name="connsiteY2" fmla="*/ 0 h 669147"/>
              <a:gd name="connsiteX3" fmla="*/ 5689600 w 5689600"/>
              <a:gd name="connsiteY3" fmla="*/ 111527 h 669147"/>
              <a:gd name="connsiteX4" fmla="*/ 5689600 w 5689600"/>
              <a:gd name="connsiteY4" fmla="*/ 557620 h 669147"/>
              <a:gd name="connsiteX5" fmla="*/ 5578073 w 5689600"/>
              <a:gd name="connsiteY5" fmla="*/ 669147 h 669147"/>
              <a:gd name="connsiteX6" fmla="*/ 111527 w 5689600"/>
              <a:gd name="connsiteY6" fmla="*/ 669147 h 669147"/>
              <a:gd name="connsiteX7" fmla="*/ 0 w 5689600"/>
              <a:gd name="connsiteY7" fmla="*/ 557620 h 669147"/>
              <a:gd name="connsiteX8" fmla="*/ 0 w 5689600"/>
              <a:gd name="connsiteY8" fmla="*/ 111527 h 66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669147">
                <a:moveTo>
                  <a:pt x="0" y="111527"/>
                </a:moveTo>
                <a:cubicBezTo>
                  <a:pt x="0" y="49932"/>
                  <a:pt x="49932" y="0"/>
                  <a:pt x="111527" y="0"/>
                </a:cubicBezTo>
                <a:lnTo>
                  <a:pt x="5578073" y="0"/>
                </a:lnTo>
                <a:cubicBezTo>
                  <a:pt x="5639668" y="0"/>
                  <a:pt x="5689600" y="49932"/>
                  <a:pt x="5689600" y="111527"/>
                </a:cubicBezTo>
                <a:lnTo>
                  <a:pt x="5689600" y="557620"/>
                </a:lnTo>
                <a:cubicBezTo>
                  <a:pt x="5689600" y="619215"/>
                  <a:pt x="5639668" y="669147"/>
                  <a:pt x="5578073" y="669147"/>
                </a:cubicBezTo>
                <a:lnTo>
                  <a:pt x="111527" y="669147"/>
                </a:lnTo>
                <a:cubicBezTo>
                  <a:pt x="49932" y="669147"/>
                  <a:pt x="0" y="619215"/>
                  <a:pt x="0" y="557620"/>
                </a:cubicBezTo>
                <a:lnTo>
                  <a:pt x="0" y="111527"/>
                </a:lnTo>
                <a:close/>
              </a:path>
            </a:pathLst>
          </a:custGeom>
          <a:solidFill>
            <a:schemeClr val="bg1">
              <a:lumMod val="6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47718" tIns="32665" rIns="247718" bIns="32665" numCol="1" spcCol="1270" anchor="ctr" anchorCtr="0">
            <a:noAutofit/>
          </a:bodyPr>
          <a:lstStyle/>
          <a:p>
            <a:pPr marL="0" lvl="0" indent="0" algn="ctr" defTabSz="1422400">
              <a:lnSpc>
                <a:spcPct val="90000"/>
              </a:lnSpc>
              <a:spcBef>
                <a:spcPct val="0"/>
              </a:spcBef>
              <a:spcAft>
                <a:spcPct val="35000"/>
              </a:spcAft>
              <a:buNone/>
            </a:pPr>
            <a:r>
              <a:rPr lang="ja-JP" altLang="en-US" sz="3200" b="1" dirty="0">
                <a:latin typeface="+mn-ea"/>
              </a:rPr>
              <a:t>🌧</a:t>
            </a:r>
            <a:r>
              <a:rPr lang="ja-JP" altLang="en-US" sz="3200" b="1" dirty="0">
                <a:solidFill>
                  <a:schemeClr val="bg1"/>
                </a:solidFill>
              </a:rPr>
              <a:t>商標にまつわるよくあるショックな状況</a:t>
            </a:r>
            <a:r>
              <a:rPr lang="ja-JP" altLang="en-US" sz="3200" b="1" dirty="0">
                <a:latin typeface="+mn-ea"/>
              </a:rPr>
              <a:t>🌧</a:t>
            </a:r>
            <a:endParaRPr lang="ja-JP" altLang="en-US" sz="3200" b="1" kern="1200" dirty="0">
              <a:solidFill>
                <a:schemeClr val="bg1"/>
              </a:solidFill>
            </a:endParaRPr>
          </a:p>
        </p:txBody>
      </p:sp>
    </p:spTree>
    <p:extLst>
      <p:ext uri="{BB962C8B-B14F-4D97-AF65-F5344CB8AC3E}">
        <p14:creationId xmlns:p14="http://schemas.microsoft.com/office/powerpoint/2010/main" val="51079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B9F2AB0A-5BDA-3CD3-CCE2-9E316B1D90B7}"/>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5" name="フリーフォーム: 図形 4">
            <a:extLst>
              <a:ext uri="{FF2B5EF4-FFF2-40B4-BE49-F238E27FC236}">
                <a16:creationId xmlns:a16="http://schemas.microsoft.com/office/drawing/2014/main" id="{A54AD248-6A28-91F3-6825-377E4D44109F}"/>
              </a:ext>
            </a:extLst>
          </p:cNvPr>
          <p:cNvSpPr/>
          <p:nvPr/>
        </p:nvSpPr>
        <p:spPr>
          <a:xfrm>
            <a:off x="2043648" y="1020673"/>
            <a:ext cx="8128000" cy="2057364"/>
          </a:xfrm>
          <a:custGeom>
            <a:avLst/>
            <a:gdLst>
              <a:gd name="connsiteX0" fmla="*/ 0 w 8128000"/>
              <a:gd name="connsiteY0" fmla="*/ 0 h 2280520"/>
              <a:gd name="connsiteX1" fmla="*/ 8128000 w 8128000"/>
              <a:gd name="connsiteY1" fmla="*/ 0 h 2280520"/>
              <a:gd name="connsiteX2" fmla="*/ 8128000 w 8128000"/>
              <a:gd name="connsiteY2" fmla="*/ 2280520 h 2280520"/>
              <a:gd name="connsiteX3" fmla="*/ 0 w 8128000"/>
              <a:gd name="connsiteY3" fmla="*/ 2280520 h 2280520"/>
              <a:gd name="connsiteX4" fmla="*/ 0 w 8128000"/>
              <a:gd name="connsiteY4" fmla="*/ 0 h 2280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000" h="2280520">
                <a:moveTo>
                  <a:pt x="0" y="0"/>
                </a:moveTo>
                <a:lnTo>
                  <a:pt x="8128000" y="0"/>
                </a:lnTo>
                <a:lnTo>
                  <a:pt x="8128000" y="2280520"/>
                </a:lnTo>
                <a:lnTo>
                  <a:pt x="0" y="2280520"/>
                </a:lnTo>
                <a:lnTo>
                  <a:pt x="0" y="0"/>
                </a:lnTo>
                <a:close/>
              </a:path>
            </a:pathLst>
          </a:custGeom>
          <a:ln w="57150">
            <a:solidFill>
              <a:schemeClr val="bg1">
                <a:lumMod val="65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0823" tIns="708152" rIns="630823" bIns="170688" numCol="1" spcCol="1270" anchor="t" anchorCtr="0">
            <a:noAutofit/>
          </a:bodyPr>
          <a:lstStyle/>
          <a:p>
            <a:pPr marL="0" lvl="1" algn="l" defTabSz="1066800">
              <a:lnSpc>
                <a:spcPct val="90000"/>
              </a:lnSpc>
              <a:spcBef>
                <a:spcPct val="0"/>
              </a:spcBef>
              <a:spcAft>
                <a:spcPct val="15000"/>
              </a:spcAft>
            </a:pPr>
            <a:r>
              <a:rPr lang="ja-JP" altLang="en-US" sz="2400" b="1" dirty="0"/>
              <a:t>「似ている！」という感覚的な判断と、</a:t>
            </a:r>
            <a:endParaRPr lang="en-US" altLang="ja-JP" sz="2400" b="1" dirty="0"/>
          </a:p>
          <a:p>
            <a:pPr marL="0" lvl="1" algn="l" defTabSz="1066800">
              <a:lnSpc>
                <a:spcPct val="90000"/>
              </a:lnSpc>
              <a:spcBef>
                <a:spcPct val="0"/>
              </a:spcBef>
              <a:spcAft>
                <a:spcPct val="15000"/>
              </a:spcAft>
            </a:pPr>
            <a:r>
              <a:rPr kumimoji="1" lang="ja-JP" altLang="en-US" sz="2400" b="1" kern="1200" dirty="0">
                <a:latin typeface="+mn-lt"/>
              </a:rPr>
              <a:t>商標制度における類似の判断手法との間のズレにあり。</a:t>
            </a:r>
            <a:endParaRPr kumimoji="1" lang="en-US" altLang="ja-JP" sz="2400" b="1" kern="1200" dirty="0">
              <a:latin typeface="+mn-lt"/>
            </a:endParaRPr>
          </a:p>
        </p:txBody>
      </p:sp>
      <p:sp>
        <p:nvSpPr>
          <p:cNvPr id="6" name="フリーフォーム: 図形 5">
            <a:extLst>
              <a:ext uri="{FF2B5EF4-FFF2-40B4-BE49-F238E27FC236}">
                <a16:creationId xmlns:a16="http://schemas.microsoft.com/office/drawing/2014/main" id="{4269CDE4-B100-A929-E0C5-2FEC450F3381}"/>
              </a:ext>
            </a:extLst>
          </p:cNvPr>
          <p:cNvSpPr/>
          <p:nvPr/>
        </p:nvSpPr>
        <p:spPr>
          <a:xfrm>
            <a:off x="2438400" y="680275"/>
            <a:ext cx="5689600" cy="669147"/>
          </a:xfrm>
          <a:custGeom>
            <a:avLst/>
            <a:gdLst>
              <a:gd name="connsiteX0" fmla="*/ 0 w 5689600"/>
              <a:gd name="connsiteY0" fmla="*/ 111527 h 669147"/>
              <a:gd name="connsiteX1" fmla="*/ 111527 w 5689600"/>
              <a:gd name="connsiteY1" fmla="*/ 0 h 669147"/>
              <a:gd name="connsiteX2" fmla="*/ 5578073 w 5689600"/>
              <a:gd name="connsiteY2" fmla="*/ 0 h 669147"/>
              <a:gd name="connsiteX3" fmla="*/ 5689600 w 5689600"/>
              <a:gd name="connsiteY3" fmla="*/ 111527 h 669147"/>
              <a:gd name="connsiteX4" fmla="*/ 5689600 w 5689600"/>
              <a:gd name="connsiteY4" fmla="*/ 557620 h 669147"/>
              <a:gd name="connsiteX5" fmla="*/ 5578073 w 5689600"/>
              <a:gd name="connsiteY5" fmla="*/ 669147 h 669147"/>
              <a:gd name="connsiteX6" fmla="*/ 111527 w 5689600"/>
              <a:gd name="connsiteY6" fmla="*/ 669147 h 669147"/>
              <a:gd name="connsiteX7" fmla="*/ 0 w 5689600"/>
              <a:gd name="connsiteY7" fmla="*/ 557620 h 669147"/>
              <a:gd name="connsiteX8" fmla="*/ 0 w 5689600"/>
              <a:gd name="connsiteY8" fmla="*/ 111527 h 66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669147">
                <a:moveTo>
                  <a:pt x="0" y="111527"/>
                </a:moveTo>
                <a:cubicBezTo>
                  <a:pt x="0" y="49932"/>
                  <a:pt x="49932" y="0"/>
                  <a:pt x="111527" y="0"/>
                </a:cubicBezTo>
                <a:lnTo>
                  <a:pt x="5578073" y="0"/>
                </a:lnTo>
                <a:cubicBezTo>
                  <a:pt x="5639668" y="0"/>
                  <a:pt x="5689600" y="49932"/>
                  <a:pt x="5689600" y="111527"/>
                </a:cubicBezTo>
                <a:lnTo>
                  <a:pt x="5689600" y="557620"/>
                </a:lnTo>
                <a:cubicBezTo>
                  <a:pt x="5689600" y="619215"/>
                  <a:pt x="5639668" y="669147"/>
                  <a:pt x="5578073" y="669147"/>
                </a:cubicBezTo>
                <a:lnTo>
                  <a:pt x="111527" y="669147"/>
                </a:lnTo>
                <a:cubicBezTo>
                  <a:pt x="49932" y="669147"/>
                  <a:pt x="0" y="619215"/>
                  <a:pt x="0" y="557620"/>
                </a:cubicBezTo>
                <a:lnTo>
                  <a:pt x="0" y="111527"/>
                </a:lnTo>
                <a:close/>
              </a:path>
            </a:pathLst>
          </a:custGeom>
          <a:solidFill>
            <a:schemeClr val="bg1">
              <a:lumMod val="6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47718" tIns="32665" rIns="247718" bIns="32665" numCol="1" spcCol="1270" anchor="ctr" anchorCtr="0">
            <a:noAutofit/>
          </a:bodyPr>
          <a:lstStyle/>
          <a:p>
            <a:pPr marL="0" lvl="0" indent="0" algn="l" defTabSz="1422400">
              <a:lnSpc>
                <a:spcPct val="90000"/>
              </a:lnSpc>
              <a:spcBef>
                <a:spcPct val="0"/>
              </a:spcBef>
              <a:spcAft>
                <a:spcPct val="35000"/>
              </a:spcAft>
              <a:buNone/>
            </a:pPr>
            <a:r>
              <a:rPr lang="ja-JP" altLang="en-US" sz="3200" b="1" dirty="0">
                <a:solidFill>
                  <a:schemeClr val="bg1"/>
                </a:solidFill>
              </a:rPr>
              <a:t>ショックの根本原因</a:t>
            </a:r>
            <a:endParaRPr lang="ja-JP" altLang="en-US" sz="3200" b="1" kern="1200" dirty="0">
              <a:solidFill>
                <a:schemeClr val="bg1"/>
              </a:solidFill>
            </a:endParaRPr>
          </a:p>
        </p:txBody>
      </p:sp>
      <p:sp>
        <p:nvSpPr>
          <p:cNvPr id="21" name="テキスト ボックス 20">
            <a:extLst>
              <a:ext uri="{FF2B5EF4-FFF2-40B4-BE49-F238E27FC236}">
                <a16:creationId xmlns:a16="http://schemas.microsoft.com/office/drawing/2014/main" id="{014CEB68-F498-8FAF-F6A0-B22B069FB212}"/>
              </a:ext>
            </a:extLst>
          </p:cNvPr>
          <p:cNvSpPr txBox="1"/>
          <p:nvPr/>
        </p:nvSpPr>
        <p:spPr>
          <a:xfrm>
            <a:off x="2043648" y="4364199"/>
            <a:ext cx="8128000" cy="1355564"/>
          </a:xfrm>
          <a:prstGeom prst="rect">
            <a:avLst/>
          </a:prstGeom>
          <a:solidFill>
            <a:schemeClr val="bg1"/>
          </a:solidFill>
          <a:ln w="57150">
            <a:solidFill>
              <a:srgbClr val="FFC000"/>
            </a:solidFill>
          </a:ln>
        </p:spPr>
        <p:txBody>
          <a:bodyPr wrap="square" rtlCol="0" anchor="ctr">
            <a:spAutoFit/>
          </a:bodyPr>
          <a:lstStyle/>
          <a:p>
            <a:pPr algn="ctr">
              <a:lnSpc>
                <a:spcPct val="120000"/>
              </a:lnSpc>
            </a:pPr>
            <a:endParaRPr kumimoji="1" lang="en-US" altLang="ja-JP" sz="1050" b="1" kern="1200" dirty="0">
              <a:latin typeface="+mn-lt"/>
            </a:endParaRPr>
          </a:p>
          <a:p>
            <a:pPr algn="ctr">
              <a:lnSpc>
                <a:spcPct val="120000"/>
              </a:lnSpc>
            </a:pPr>
            <a:r>
              <a:rPr kumimoji="1" lang="ja-JP" altLang="en-US" sz="2400" b="1" kern="1200" dirty="0">
                <a:latin typeface="+mn-lt"/>
              </a:rPr>
              <a:t>商標制度における類似の判断手法が</a:t>
            </a:r>
            <a:r>
              <a:rPr lang="ja-JP" altLang="en-US" sz="2400" b="1" dirty="0"/>
              <a:t>分かれば、</a:t>
            </a:r>
            <a:endParaRPr lang="en-US" altLang="ja-JP" sz="2400" b="1" dirty="0"/>
          </a:p>
          <a:p>
            <a:pPr algn="ctr">
              <a:lnSpc>
                <a:spcPct val="120000"/>
              </a:lnSpc>
            </a:pPr>
            <a:r>
              <a:rPr kumimoji="1" lang="ja-JP" altLang="en-US" sz="2400" b="1" kern="1200" dirty="0">
                <a:latin typeface="+mn-lt"/>
              </a:rPr>
              <a:t>納得できるかも</a:t>
            </a:r>
            <a:r>
              <a:rPr kumimoji="1" lang="en-US" altLang="ja-JP" sz="2400" b="1" kern="1200" dirty="0">
                <a:latin typeface="+mn-lt"/>
              </a:rPr>
              <a:t>…</a:t>
            </a:r>
          </a:p>
          <a:p>
            <a:pPr algn="ctr">
              <a:lnSpc>
                <a:spcPct val="120000"/>
              </a:lnSpc>
            </a:pPr>
            <a:endParaRPr kumimoji="1" lang="en-US" altLang="ja-JP" sz="1050" b="1" kern="1200" dirty="0">
              <a:latin typeface="+mn-lt"/>
            </a:endParaRPr>
          </a:p>
        </p:txBody>
      </p:sp>
      <p:pic>
        <p:nvPicPr>
          <p:cNvPr id="13" name="Picture 5">
            <a:extLst>
              <a:ext uri="{FF2B5EF4-FFF2-40B4-BE49-F238E27FC236}">
                <a16:creationId xmlns:a16="http://schemas.microsoft.com/office/drawing/2014/main" id="{3B60DC1C-1AF7-092F-F6F3-DEA2624C2B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9614191" y="4816495"/>
            <a:ext cx="1534256" cy="1539855"/>
          </a:xfrm>
          <a:prstGeom prst="rect">
            <a:avLst/>
          </a:prstGeom>
        </p:spPr>
      </p:pic>
      <p:sp>
        <p:nvSpPr>
          <p:cNvPr id="22" name="矢印: ストライプ 21">
            <a:extLst>
              <a:ext uri="{FF2B5EF4-FFF2-40B4-BE49-F238E27FC236}">
                <a16:creationId xmlns:a16="http://schemas.microsoft.com/office/drawing/2014/main" id="{970765FE-096F-0620-8652-776007BF11EB}"/>
              </a:ext>
            </a:extLst>
          </p:cNvPr>
          <p:cNvSpPr/>
          <p:nvPr/>
        </p:nvSpPr>
        <p:spPr>
          <a:xfrm rot="5400000">
            <a:off x="5678174" y="3056800"/>
            <a:ext cx="835652" cy="1134748"/>
          </a:xfrm>
          <a:prstGeom prst="stripedRightArrow">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41921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34B92DDC-73FB-479D-ED8B-6E89B253957B}"/>
              </a:ext>
            </a:extLst>
          </p:cNvPr>
          <p:cNvSpPr txBox="1"/>
          <p:nvPr/>
        </p:nvSpPr>
        <p:spPr>
          <a:xfrm>
            <a:off x="4220365" y="1509620"/>
            <a:ext cx="7082912" cy="2657587"/>
          </a:xfrm>
          <a:prstGeom prst="rect">
            <a:avLst/>
          </a:prstGeom>
          <a:noFill/>
          <a:ln>
            <a:noFill/>
          </a:ln>
        </p:spPr>
        <p:txBody>
          <a:bodyPr wrap="square" rtlCol="0">
            <a:spAutoFit/>
          </a:bodyPr>
          <a:lstStyle/>
          <a:p>
            <a:pPr>
              <a:lnSpc>
                <a:spcPct val="120000"/>
              </a:lnSpc>
            </a:pPr>
            <a:r>
              <a:rPr lang="ja-JP" altLang="en-US" sz="2000" dirty="0">
                <a:solidFill>
                  <a:srgbClr val="222222"/>
                </a:solidFill>
                <a:effectLst/>
              </a:rPr>
              <a:t>登録番号：第５２３２８４０号</a:t>
            </a:r>
            <a:endParaRPr lang="en-US" altLang="ja-JP" sz="2000" dirty="0">
              <a:solidFill>
                <a:srgbClr val="222222"/>
              </a:solidFill>
              <a:effectLst/>
            </a:endParaRPr>
          </a:p>
          <a:p>
            <a:pPr>
              <a:lnSpc>
                <a:spcPct val="120000"/>
              </a:lnSpc>
            </a:pPr>
            <a:r>
              <a:rPr lang="ja-JP" altLang="en-US" sz="2000" dirty="0">
                <a:solidFill>
                  <a:srgbClr val="222222"/>
                </a:solidFill>
              </a:rPr>
              <a:t>登録日：平成２１年５月２２日</a:t>
            </a:r>
            <a:endParaRPr lang="en-US" altLang="ja-JP" sz="2000" dirty="0">
              <a:solidFill>
                <a:srgbClr val="222222"/>
              </a:solidFill>
            </a:endParaRPr>
          </a:p>
          <a:p>
            <a:pPr>
              <a:lnSpc>
                <a:spcPct val="120000"/>
              </a:lnSpc>
            </a:pPr>
            <a:r>
              <a:rPr lang="ja-JP" altLang="en-US" sz="2000" dirty="0">
                <a:solidFill>
                  <a:srgbClr val="222222"/>
                </a:solidFill>
                <a:effectLst/>
              </a:rPr>
              <a:t>商標権</a:t>
            </a:r>
            <a:r>
              <a:rPr lang="ja-JP" altLang="en-US" sz="2000" dirty="0">
                <a:solidFill>
                  <a:srgbClr val="222222"/>
                </a:solidFill>
              </a:rPr>
              <a:t>者：</a:t>
            </a:r>
            <a:r>
              <a:rPr lang="zh-CN" altLang="en-US" sz="2000" dirty="0">
                <a:solidFill>
                  <a:srgbClr val="222222"/>
                </a:solidFill>
                <a:latin typeface="游ゴシック" panose="020B0400000000000000" pitchFamily="50" charset="-128"/>
                <a:ea typeface="游ゴシック" panose="020B0400000000000000" pitchFamily="50" charset="-128"/>
              </a:rPr>
              <a:t>株式会社昭文社</a:t>
            </a: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r>
              <a:rPr lang="ja-JP" altLang="en-US" sz="2000" dirty="0">
                <a:solidFill>
                  <a:srgbClr val="222222"/>
                </a:solidFill>
                <a:latin typeface="游ゴシック" panose="020B0400000000000000" pitchFamily="50" charset="-128"/>
                <a:ea typeface="游ゴシック" panose="020B0400000000000000" pitchFamily="50" charset="-128"/>
              </a:rPr>
              <a:t>商品及び役務：第９類、第３９類、第４１類、第４３類</a:t>
            </a: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endParaRPr lang="en-US" altLang="ja-JP" sz="2000" dirty="0">
              <a:solidFill>
                <a:srgbClr val="222222"/>
              </a:solidFill>
              <a:effectLst/>
              <a:latin typeface="游ゴシック" panose="020B0400000000000000" pitchFamily="50" charset="-128"/>
              <a:ea typeface="游ゴシック" panose="020B0400000000000000" pitchFamily="50" charset="-128"/>
            </a:endParaRPr>
          </a:p>
          <a:p>
            <a:pPr>
              <a:lnSpc>
                <a:spcPct val="120000"/>
              </a:lnSpc>
            </a:pPr>
            <a:endParaRPr kumimoji="1" lang="ja-JP" altLang="en-US" sz="2000" dirty="0">
              <a:solidFill>
                <a:srgbClr val="3B3838"/>
              </a:solidFill>
            </a:endParaRPr>
          </a:p>
        </p:txBody>
      </p:sp>
      <p:sp>
        <p:nvSpPr>
          <p:cNvPr id="13" name="正方形/長方形 12">
            <a:extLst>
              <a:ext uri="{FF2B5EF4-FFF2-40B4-BE49-F238E27FC236}">
                <a16:creationId xmlns:a16="http://schemas.microsoft.com/office/drawing/2014/main" id="{EF652F4E-D569-9834-26CE-A07E9082E950}"/>
              </a:ext>
            </a:extLst>
          </p:cNvPr>
          <p:cNvSpPr/>
          <p:nvPr/>
        </p:nvSpPr>
        <p:spPr>
          <a:xfrm>
            <a:off x="1897769" y="1473521"/>
            <a:ext cx="2322596" cy="200581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b="1" dirty="0">
              <a:solidFill>
                <a:schemeClr val="tx1"/>
              </a:solidFill>
            </a:endParaRPr>
          </a:p>
        </p:txBody>
      </p:sp>
      <p:sp>
        <p:nvSpPr>
          <p:cNvPr id="14" name="正方形/長方形 13">
            <a:extLst>
              <a:ext uri="{FF2B5EF4-FFF2-40B4-BE49-F238E27FC236}">
                <a16:creationId xmlns:a16="http://schemas.microsoft.com/office/drawing/2014/main" id="{45DB4247-7A7E-24F7-C23A-D8FE043EA2B2}"/>
              </a:ext>
            </a:extLst>
          </p:cNvPr>
          <p:cNvSpPr/>
          <p:nvPr/>
        </p:nvSpPr>
        <p:spPr>
          <a:xfrm>
            <a:off x="4225213" y="1473521"/>
            <a:ext cx="6788792" cy="200581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フッター プレースホルダー 20">
            <a:extLst>
              <a:ext uri="{FF2B5EF4-FFF2-40B4-BE49-F238E27FC236}">
                <a16:creationId xmlns:a16="http://schemas.microsoft.com/office/drawing/2014/main" id="{F9DD7C2E-9848-238E-8589-8DCD39A8459E}"/>
              </a:ext>
            </a:extLst>
          </p:cNvPr>
          <p:cNvSpPr>
            <a:spLocks noGrp="1"/>
          </p:cNvSpPr>
          <p:nvPr>
            <p:ph type="ftr" sz="quarter" idx="11"/>
          </p:nvPr>
        </p:nvSpPr>
        <p:spPr>
          <a:xfrm>
            <a:off x="4038600" y="6498700"/>
            <a:ext cx="4114800" cy="365125"/>
          </a:xfrm>
        </p:spPr>
        <p:txBody>
          <a:bodyPr/>
          <a:lstStyle/>
          <a:p>
            <a:r>
              <a:rPr kumimoji="1" lang="en-US" altLang="ja-JP"/>
              <a:t>© 2023 </a:t>
            </a:r>
            <a:r>
              <a:rPr kumimoji="1" lang="ja-JP" altLang="en-US"/>
              <a:t>イーリス特許事務所</a:t>
            </a:r>
          </a:p>
        </p:txBody>
      </p:sp>
      <p:pic>
        <p:nvPicPr>
          <p:cNvPr id="5" name="図 4">
            <a:extLst>
              <a:ext uri="{FF2B5EF4-FFF2-40B4-BE49-F238E27FC236}">
                <a16:creationId xmlns:a16="http://schemas.microsoft.com/office/drawing/2014/main" id="{8B8EFC9C-DAE2-3C04-918D-2D19297507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8650" y="1699426"/>
            <a:ext cx="2093364" cy="1554002"/>
          </a:xfrm>
          <a:prstGeom prst="rect">
            <a:avLst/>
          </a:prstGeom>
        </p:spPr>
      </p:pic>
      <p:sp>
        <p:nvSpPr>
          <p:cNvPr id="9" name="正方形/長方形 8">
            <a:extLst>
              <a:ext uri="{FF2B5EF4-FFF2-40B4-BE49-F238E27FC236}">
                <a16:creationId xmlns:a16="http://schemas.microsoft.com/office/drawing/2014/main" id="{727C5308-6660-577D-B402-08E844567628}"/>
              </a:ext>
            </a:extLst>
          </p:cNvPr>
          <p:cNvSpPr/>
          <p:nvPr/>
        </p:nvSpPr>
        <p:spPr>
          <a:xfrm>
            <a:off x="1897769" y="3888064"/>
            <a:ext cx="2322596" cy="200581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b="1" dirty="0">
              <a:solidFill>
                <a:schemeClr val="tx1"/>
              </a:solidFill>
            </a:endParaRPr>
          </a:p>
        </p:txBody>
      </p:sp>
      <p:sp>
        <p:nvSpPr>
          <p:cNvPr id="10" name="正方形/長方形 9">
            <a:extLst>
              <a:ext uri="{FF2B5EF4-FFF2-40B4-BE49-F238E27FC236}">
                <a16:creationId xmlns:a16="http://schemas.microsoft.com/office/drawing/2014/main" id="{62381CB6-09DD-BD7B-6B79-C73743FA9BE9}"/>
              </a:ext>
            </a:extLst>
          </p:cNvPr>
          <p:cNvSpPr/>
          <p:nvPr/>
        </p:nvSpPr>
        <p:spPr>
          <a:xfrm>
            <a:off x="4220365" y="3888064"/>
            <a:ext cx="6788792" cy="200581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578C2A87-DD49-23A4-A459-86B646A34053}"/>
              </a:ext>
            </a:extLst>
          </p:cNvPr>
          <p:cNvSpPr txBox="1"/>
          <p:nvPr/>
        </p:nvSpPr>
        <p:spPr>
          <a:xfrm>
            <a:off x="4220365" y="3924163"/>
            <a:ext cx="7082912" cy="2657587"/>
          </a:xfrm>
          <a:prstGeom prst="rect">
            <a:avLst/>
          </a:prstGeom>
          <a:noFill/>
          <a:ln>
            <a:noFill/>
          </a:ln>
        </p:spPr>
        <p:txBody>
          <a:bodyPr wrap="square" rtlCol="0">
            <a:spAutoFit/>
          </a:bodyPr>
          <a:lstStyle/>
          <a:p>
            <a:pPr>
              <a:lnSpc>
                <a:spcPct val="120000"/>
              </a:lnSpc>
            </a:pPr>
            <a:r>
              <a:rPr lang="ja-JP" altLang="en-US" sz="2000" dirty="0">
                <a:solidFill>
                  <a:srgbClr val="222222"/>
                </a:solidFill>
                <a:effectLst/>
              </a:rPr>
              <a:t>商標番号：第５７７０５５７号</a:t>
            </a:r>
            <a:endParaRPr lang="en-US" altLang="ja-JP" sz="2000" dirty="0">
              <a:solidFill>
                <a:srgbClr val="222222"/>
              </a:solidFill>
              <a:effectLst/>
            </a:endParaRPr>
          </a:p>
          <a:p>
            <a:pPr>
              <a:lnSpc>
                <a:spcPct val="120000"/>
              </a:lnSpc>
            </a:pPr>
            <a:r>
              <a:rPr lang="ja-JP" altLang="en-US" sz="2000" dirty="0">
                <a:solidFill>
                  <a:srgbClr val="222222"/>
                </a:solidFill>
              </a:rPr>
              <a:t>登録日：平成２７年６月１２日</a:t>
            </a:r>
            <a:endParaRPr lang="en-US" altLang="ja-JP" sz="2000" dirty="0">
              <a:solidFill>
                <a:srgbClr val="222222"/>
              </a:solidFill>
            </a:endParaRPr>
          </a:p>
          <a:p>
            <a:pPr>
              <a:lnSpc>
                <a:spcPct val="120000"/>
              </a:lnSpc>
            </a:pPr>
            <a:r>
              <a:rPr lang="ja-JP" altLang="en-US" sz="2000" dirty="0">
                <a:solidFill>
                  <a:srgbClr val="222222"/>
                </a:solidFill>
                <a:effectLst/>
              </a:rPr>
              <a:t>商標権</a:t>
            </a:r>
            <a:r>
              <a:rPr lang="ja-JP" altLang="en-US" sz="2000" dirty="0">
                <a:solidFill>
                  <a:srgbClr val="222222"/>
                </a:solidFill>
              </a:rPr>
              <a:t>者：</a:t>
            </a:r>
            <a:r>
              <a:rPr lang="zh-CN" altLang="en-US" sz="2000" dirty="0">
                <a:solidFill>
                  <a:srgbClr val="222222"/>
                </a:solidFill>
                <a:latin typeface="游ゴシック" panose="020B0400000000000000" pitchFamily="50" charset="-128"/>
                <a:ea typeface="游ゴシック" panose="020B0400000000000000" pitchFamily="50" charset="-128"/>
              </a:rPr>
              <a:t>株式会社</a:t>
            </a:r>
            <a:r>
              <a:rPr lang="ja-JP" altLang="en-US" sz="2000" dirty="0">
                <a:solidFill>
                  <a:srgbClr val="222222"/>
                </a:solidFill>
                <a:latin typeface="游ゴシック" panose="020B0400000000000000" pitchFamily="50" charset="-128"/>
                <a:ea typeface="游ゴシック" panose="020B0400000000000000" pitchFamily="50" charset="-128"/>
              </a:rPr>
              <a:t>集英社</a:t>
            </a: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r>
              <a:rPr lang="ja-JP" altLang="en-US" sz="2000" dirty="0">
                <a:solidFill>
                  <a:srgbClr val="222222"/>
                </a:solidFill>
                <a:latin typeface="游ゴシック" panose="020B0400000000000000" pitchFamily="50" charset="-128"/>
                <a:ea typeface="游ゴシック" panose="020B0400000000000000" pitchFamily="50" charset="-128"/>
              </a:rPr>
              <a:t>商品及び役務：第３９類、第４１類、第４３類</a:t>
            </a: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endParaRPr lang="en-US" altLang="zh-CN" sz="2000" dirty="0">
              <a:solidFill>
                <a:srgbClr val="222222"/>
              </a:solidFill>
              <a:latin typeface="游ゴシック" panose="020B0400000000000000" pitchFamily="50" charset="-128"/>
              <a:ea typeface="游ゴシック" panose="020B0400000000000000" pitchFamily="50" charset="-128"/>
            </a:endParaRPr>
          </a:p>
          <a:p>
            <a:pPr>
              <a:lnSpc>
                <a:spcPct val="120000"/>
              </a:lnSpc>
            </a:pPr>
            <a:endParaRPr lang="en-US" altLang="ja-JP" sz="2000" dirty="0">
              <a:solidFill>
                <a:srgbClr val="222222"/>
              </a:solidFill>
              <a:effectLst/>
              <a:latin typeface="游ゴシック" panose="020B0400000000000000" pitchFamily="50" charset="-128"/>
              <a:ea typeface="游ゴシック" panose="020B0400000000000000" pitchFamily="50" charset="-128"/>
            </a:endParaRPr>
          </a:p>
          <a:p>
            <a:pPr>
              <a:lnSpc>
                <a:spcPct val="120000"/>
              </a:lnSpc>
            </a:pPr>
            <a:endParaRPr kumimoji="1" lang="ja-JP" altLang="en-US" sz="2000" dirty="0">
              <a:solidFill>
                <a:srgbClr val="3B3838"/>
              </a:solidFill>
            </a:endParaRPr>
          </a:p>
        </p:txBody>
      </p:sp>
      <p:pic>
        <p:nvPicPr>
          <p:cNvPr id="24" name="図 23">
            <a:extLst>
              <a:ext uri="{FF2B5EF4-FFF2-40B4-BE49-F238E27FC236}">
                <a16:creationId xmlns:a16="http://schemas.microsoft.com/office/drawing/2014/main" id="{D1F65267-BD8F-91A5-0D83-676D3BAA2C9E}"/>
              </a:ext>
            </a:extLst>
          </p:cNvPr>
          <p:cNvPicPr>
            <a:picLocks noChangeAspect="1"/>
          </p:cNvPicPr>
          <p:nvPr/>
        </p:nvPicPr>
        <p:blipFill>
          <a:blip r:embed="rId3"/>
          <a:stretch>
            <a:fillRect/>
          </a:stretch>
        </p:blipFill>
        <p:spPr>
          <a:xfrm>
            <a:off x="1943640" y="4363677"/>
            <a:ext cx="2230853" cy="1054585"/>
          </a:xfrm>
          <a:prstGeom prst="rect">
            <a:avLst/>
          </a:prstGeom>
        </p:spPr>
      </p:pic>
      <p:sp>
        <p:nvSpPr>
          <p:cNvPr id="2" name="テキスト ボックス 1">
            <a:extLst>
              <a:ext uri="{FF2B5EF4-FFF2-40B4-BE49-F238E27FC236}">
                <a16:creationId xmlns:a16="http://schemas.microsoft.com/office/drawing/2014/main" id="{E95C545B-BBA8-4494-2498-0AA3643756E6}"/>
              </a:ext>
            </a:extLst>
          </p:cNvPr>
          <p:cNvSpPr txBox="1"/>
          <p:nvPr/>
        </p:nvSpPr>
        <p:spPr>
          <a:xfrm>
            <a:off x="910339" y="443917"/>
            <a:ext cx="8354306" cy="584775"/>
          </a:xfrm>
          <a:prstGeom prst="rect">
            <a:avLst/>
          </a:prstGeom>
          <a:noFill/>
        </p:spPr>
        <p:txBody>
          <a:bodyPr wrap="square" rtlCol="0">
            <a:spAutoFit/>
          </a:bodyPr>
          <a:lstStyle/>
          <a:p>
            <a:r>
              <a:rPr lang="ja-JP" altLang="en-US" sz="3200" b="1" u="sng" dirty="0">
                <a:latin typeface="+mn-ea"/>
              </a:rPr>
              <a:t>🌧商標の比較例🌧</a:t>
            </a:r>
            <a:endParaRPr kumimoji="1" lang="ja-JP" altLang="en-US" sz="3200" b="1" u="sng" dirty="0">
              <a:latin typeface="+mn-ea"/>
            </a:endParaRPr>
          </a:p>
        </p:txBody>
      </p:sp>
      <p:sp>
        <p:nvSpPr>
          <p:cNvPr id="3" name="正方形/長方形 2">
            <a:extLst>
              <a:ext uri="{FF2B5EF4-FFF2-40B4-BE49-F238E27FC236}">
                <a16:creationId xmlns:a16="http://schemas.microsoft.com/office/drawing/2014/main" id="{AF0BD0CE-FB19-457E-5A97-F9B703BC3C57}"/>
              </a:ext>
            </a:extLst>
          </p:cNvPr>
          <p:cNvSpPr/>
          <p:nvPr/>
        </p:nvSpPr>
        <p:spPr>
          <a:xfrm>
            <a:off x="1276814" y="1473521"/>
            <a:ext cx="620956" cy="200581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商標１</a:t>
            </a:r>
          </a:p>
        </p:txBody>
      </p:sp>
      <p:sp>
        <p:nvSpPr>
          <p:cNvPr id="6" name="正方形/長方形 5">
            <a:extLst>
              <a:ext uri="{FF2B5EF4-FFF2-40B4-BE49-F238E27FC236}">
                <a16:creationId xmlns:a16="http://schemas.microsoft.com/office/drawing/2014/main" id="{DAB0D819-D891-5196-883E-F75DFCE09477}"/>
              </a:ext>
            </a:extLst>
          </p:cNvPr>
          <p:cNvSpPr/>
          <p:nvPr/>
        </p:nvSpPr>
        <p:spPr>
          <a:xfrm>
            <a:off x="1271367" y="3889136"/>
            <a:ext cx="620956" cy="200581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商標２</a:t>
            </a:r>
          </a:p>
        </p:txBody>
      </p:sp>
    </p:spTree>
    <p:extLst>
      <p:ext uri="{BB962C8B-B14F-4D97-AF65-F5344CB8AC3E}">
        <p14:creationId xmlns:p14="http://schemas.microsoft.com/office/powerpoint/2010/main" val="2991795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ッター プレースホルダー 20">
            <a:extLst>
              <a:ext uri="{FF2B5EF4-FFF2-40B4-BE49-F238E27FC236}">
                <a16:creationId xmlns:a16="http://schemas.microsoft.com/office/drawing/2014/main" id="{4C81E232-5AB3-41CD-E22F-808334325C40}"/>
              </a:ext>
            </a:extLst>
          </p:cNvPr>
          <p:cNvSpPr>
            <a:spLocks noGrp="1"/>
          </p:cNvSpPr>
          <p:nvPr>
            <p:ph type="ftr" sz="quarter" idx="11"/>
          </p:nvPr>
        </p:nvSpPr>
        <p:spPr>
          <a:xfrm>
            <a:off x="4038600" y="6498700"/>
            <a:ext cx="4114800" cy="365125"/>
          </a:xfrm>
        </p:spPr>
        <p:txBody>
          <a:bodyPr/>
          <a:lstStyle/>
          <a:p>
            <a:r>
              <a:rPr kumimoji="1" lang="en-US" altLang="ja-JP"/>
              <a:t>© 2023 </a:t>
            </a:r>
            <a:r>
              <a:rPr kumimoji="1" lang="ja-JP" altLang="en-US"/>
              <a:t>イーリス特許事務所</a:t>
            </a:r>
          </a:p>
        </p:txBody>
      </p:sp>
      <p:grpSp>
        <p:nvGrpSpPr>
          <p:cNvPr id="39" name="グループ化 38">
            <a:extLst>
              <a:ext uri="{FF2B5EF4-FFF2-40B4-BE49-F238E27FC236}">
                <a16:creationId xmlns:a16="http://schemas.microsoft.com/office/drawing/2014/main" id="{9DA1512E-0701-3313-8207-842BD089C44D}"/>
              </a:ext>
            </a:extLst>
          </p:cNvPr>
          <p:cNvGrpSpPr/>
          <p:nvPr/>
        </p:nvGrpSpPr>
        <p:grpSpPr>
          <a:xfrm>
            <a:off x="408326" y="2067184"/>
            <a:ext cx="11141916" cy="1902348"/>
            <a:chOff x="456820" y="434760"/>
            <a:chExt cx="11141916" cy="1902348"/>
          </a:xfrm>
        </p:grpSpPr>
        <p:pic>
          <p:nvPicPr>
            <p:cNvPr id="27" name="図 26">
              <a:extLst>
                <a:ext uri="{FF2B5EF4-FFF2-40B4-BE49-F238E27FC236}">
                  <a16:creationId xmlns:a16="http://schemas.microsoft.com/office/drawing/2014/main" id="{8471784D-3EA4-85D3-0E77-E9D3E02B716A}"/>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Effect>
                        <a14:saturation sat="200000"/>
                      </a14:imgEffect>
                    </a14:imgLayer>
                  </a14:imgProps>
                </a:ext>
              </a:extLst>
            </a:blip>
            <a:stretch>
              <a:fillRect/>
            </a:stretch>
          </p:blipFill>
          <p:spPr>
            <a:xfrm>
              <a:off x="456820" y="667796"/>
              <a:ext cx="1170027" cy="705833"/>
            </a:xfrm>
            <a:prstGeom prst="rect">
              <a:avLst/>
            </a:prstGeom>
          </p:spPr>
        </p:pic>
        <p:grpSp>
          <p:nvGrpSpPr>
            <p:cNvPr id="31" name="グループ化 30">
              <a:extLst>
                <a:ext uri="{FF2B5EF4-FFF2-40B4-BE49-F238E27FC236}">
                  <a16:creationId xmlns:a16="http://schemas.microsoft.com/office/drawing/2014/main" id="{E20CD666-0374-B994-B00C-28487ADCBA1F}"/>
                </a:ext>
              </a:extLst>
            </p:cNvPr>
            <p:cNvGrpSpPr/>
            <p:nvPr/>
          </p:nvGrpSpPr>
          <p:grpSpPr>
            <a:xfrm>
              <a:off x="2081455" y="434760"/>
              <a:ext cx="9517281" cy="1902348"/>
              <a:chOff x="1705605" y="614280"/>
              <a:chExt cx="9517281" cy="1902348"/>
            </a:xfrm>
          </p:grpSpPr>
          <p:sp>
            <p:nvSpPr>
              <p:cNvPr id="20" name="テキスト ボックス 19">
                <a:extLst>
                  <a:ext uri="{FF2B5EF4-FFF2-40B4-BE49-F238E27FC236}">
                    <a16:creationId xmlns:a16="http://schemas.microsoft.com/office/drawing/2014/main" id="{732AACB8-357D-6356-DE0D-C56F36FCCCC2}"/>
                  </a:ext>
                </a:extLst>
              </p:cNvPr>
              <p:cNvSpPr txBox="1"/>
              <p:nvPr/>
            </p:nvSpPr>
            <p:spPr>
              <a:xfrm>
                <a:off x="1980032" y="700746"/>
                <a:ext cx="9242854" cy="1815882"/>
              </a:xfrm>
              <a:prstGeom prst="rect">
                <a:avLst/>
              </a:prstGeom>
              <a:noFill/>
            </p:spPr>
            <p:txBody>
              <a:bodyPr wrap="square" rtlCol="0">
                <a:spAutoFit/>
              </a:bodyPr>
              <a:lstStyle/>
              <a:p>
                <a:r>
                  <a:rPr lang="ja-JP" altLang="en-US" sz="2800" b="1" dirty="0">
                    <a:latin typeface="+mn-ea"/>
                  </a:rPr>
                  <a:t>「ことりっぷ 」と「ひとりっぷ」は、</a:t>
                </a:r>
                <a:endParaRPr lang="en-US" altLang="ja-JP" sz="2800" b="1" dirty="0">
                  <a:latin typeface="+mn-ea"/>
                </a:endParaRPr>
              </a:p>
              <a:p>
                <a:r>
                  <a:rPr lang="ja-JP" altLang="en-US" sz="2800" b="1" dirty="0">
                    <a:latin typeface="+mn-ea"/>
                  </a:rPr>
                  <a:t>最初の一文字が違うだけだから、似ていると思う</a:t>
                </a:r>
                <a:endParaRPr lang="en-US" altLang="ja-JP" sz="2800" b="1" dirty="0">
                  <a:latin typeface="+mn-ea"/>
                </a:endParaRPr>
              </a:p>
              <a:p>
                <a:endParaRPr lang="en-US" altLang="ja-JP" sz="2800" b="1" dirty="0">
                  <a:latin typeface="+mn-ea"/>
                </a:endParaRPr>
              </a:p>
              <a:p>
                <a:endParaRPr kumimoji="1" lang="en-US" altLang="ja-JP" sz="2800" b="1" dirty="0">
                  <a:latin typeface="+mn-ea"/>
                </a:endParaRPr>
              </a:p>
            </p:txBody>
          </p:sp>
          <p:sp>
            <p:nvSpPr>
              <p:cNvPr id="28" name="吹き出し: 角を丸めた四角形 27">
                <a:extLst>
                  <a:ext uri="{FF2B5EF4-FFF2-40B4-BE49-F238E27FC236}">
                    <a16:creationId xmlns:a16="http://schemas.microsoft.com/office/drawing/2014/main" id="{C6651B7D-E125-6CA8-FB6E-0D8A4739BDF9}"/>
                  </a:ext>
                </a:extLst>
              </p:cNvPr>
              <p:cNvSpPr/>
              <p:nvPr/>
            </p:nvSpPr>
            <p:spPr>
              <a:xfrm>
                <a:off x="1705605" y="614280"/>
                <a:ext cx="8403283" cy="1160632"/>
              </a:xfrm>
              <a:prstGeom prst="wedgeRoundRectCallout">
                <a:avLst>
                  <a:gd name="adj1" fmla="val -53394"/>
                  <a:gd name="adj2" fmla="val -687"/>
                  <a:gd name="adj3" fmla="val 16667"/>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38" name="グループ化 37">
            <a:extLst>
              <a:ext uri="{FF2B5EF4-FFF2-40B4-BE49-F238E27FC236}">
                <a16:creationId xmlns:a16="http://schemas.microsoft.com/office/drawing/2014/main" id="{07CC8536-B560-AF57-26B3-1EF204B68C70}"/>
              </a:ext>
            </a:extLst>
          </p:cNvPr>
          <p:cNvGrpSpPr/>
          <p:nvPr/>
        </p:nvGrpSpPr>
        <p:grpSpPr>
          <a:xfrm>
            <a:off x="408326" y="4427866"/>
            <a:ext cx="11141916" cy="1902348"/>
            <a:chOff x="429118" y="2118084"/>
            <a:chExt cx="11141916" cy="1902348"/>
          </a:xfrm>
        </p:grpSpPr>
        <p:pic>
          <p:nvPicPr>
            <p:cNvPr id="22" name="図 21">
              <a:extLst>
                <a:ext uri="{FF2B5EF4-FFF2-40B4-BE49-F238E27FC236}">
                  <a16:creationId xmlns:a16="http://schemas.microsoft.com/office/drawing/2014/main" id="{2E3EC0E3-F56F-76FE-5582-C858E553780A}"/>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Effect>
                        <a14:saturation sat="200000"/>
                      </a14:imgEffect>
                    </a14:imgLayer>
                  </a14:imgProps>
                </a:ext>
              </a:extLst>
            </a:blip>
            <a:stretch>
              <a:fillRect/>
            </a:stretch>
          </p:blipFill>
          <p:spPr>
            <a:xfrm>
              <a:off x="429118" y="2351120"/>
              <a:ext cx="1170027" cy="705833"/>
            </a:xfrm>
            <a:prstGeom prst="rect">
              <a:avLst/>
            </a:prstGeom>
          </p:spPr>
        </p:pic>
        <p:grpSp>
          <p:nvGrpSpPr>
            <p:cNvPr id="23" name="グループ化 22">
              <a:extLst>
                <a:ext uri="{FF2B5EF4-FFF2-40B4-BE49-F238E27FC236}">
                  <a16:creationId xmlns:a16="http://schemas.microsoft.com/office/drawing/2014/main" id="{7DE3D656-8FD6-C868-CA44-3BC0483EC9D6}"/>
                </a:ext>
              </a:extLst>
            </p:cNvPr>
            <p:cNvGrpSpPr/>
            <p:nvPr/>
          </p:nvGrpSpPr>
          <p:grpSpPr>
            <a:xfrm>
              <a:off x="2053753" y="2118084"/>
              <a:ext cx="9517281" cy="1902348"/>
              <a:chOff x="1705605" y="614280"/>
              <a:chExt cx="9517281" cy="1902348"/>
            </a:xfrm>
          </p:grpSpPr>
          <p:sp>
            <p:nvSpPr>
              <p:cNvPr id="24" name="テキスト ボックス 23">
                <a:extLst>
                  <a:ext uri="{FF2B5EF4-FFF2-40B4-BE49-F238E27FC236}">
                    <a16:creationId xmlns:a16="http://schemas.microsoft.com/office/drawing/2014/main" id="{4654C478-33C2-CC54-8502-B45F77A453C4}"/>
                  </a:ext>
                </a:extLst>
              </p:cNvPr>
              <p:cNvSpPr txBox="1"/>
              <p:nvPr/>
            </p:nvSpPr>
            <p:spPr>
              <a:xfrm>
                <a:off x="1980032" y="700746"/>
                <a:ext cx="9242854" cy="1815882"/>
              </a:xfrm>
              <a:prstGeom prst="rect">
                <a:avLst/>
              </a:prstGeom>
              <a:noFill/>
            </p:spPr>
            <p:txBody>
              <a:bodyPr wrap="square" rtlCol="0">
                <a:spAutoFit/>
              </a:bodyPr>
              <a:lstStyle/>
              <a:p>
                <a:r>
                  <a:rPr lang="ja-JP" altLang="en-US" sz="2800" b="1" dirty="0">
                    <a:latin typeface="+mn-ea"/>
                  </a:rPr>
                  <a:t>旅を連想させる「とりっぷ」の部分が一緒だから、</a:t>
                </a:r>
                <a:endParaRPr lang="en-US" altLang="ja-JP" sz="2800" b="1" dirty="0">
                  <a:latin typeface="+mn-ea"/>
                </a:endParaRPr>
              </a:p>
              <a:p>
                <a:r>
                  <a:rPr lang="ja-JP" altLang="en-US" sz="2800" b="1" dirty="0">
                    <a:latin typeface="+mn-ea"/>
                  </a:rPr>
                  <a:t>似ている気がする</a:t>
                </a:r>
                <a:r>
                  <a:rPr lang="en-US" altLang="ja-JP" sz="2800" b="1" dirty="0">
                    <a:latin typeface="+mn-ea"/>
                  </a:rPr>
                  <a:t>…</a:t>
                </a:r>
              </a:p>
              <a:p>
                <a:endParaRPr lang="en-US" altLang="ja-JP" sz="2800" b="1" dirty="0">
                  <a:latin typeface="+mn-ea"/>
                </a:endParaRPr>
              </a:p>
              <a:p>
                <a:endParaRPr kumimoji="1" lang="en-US" altLang="ja-JP" sz="2800" b="1" dirty="0">
                  <a:latin typeface="+mn-ea"/>
                </a:endParaRPr>
              </a:p>
            </p:txBody>
          </p:sp>
          <p:sp>
            <p:nvSpPr>
              <p:cNvPr id="25" name="吹き出し: 角を丸めた四角形 24">
                <a:extLst>
                  <a:ext uri="{FF2B5EF4-FFF2-40B4-BE49-F238E27FC236}">
                    <a16:creationId xmlns:a16="http://schemas.microsoft.com/office/drawing/2014/main" id="{01EC24A3-301C-CD49-9F8F-BEAD673C4CD7}"/>
                  </a:ext>
                </a:extLst>
              </p:cNvPr>
              <p:cNvSpPr/>
              <p:nvPr/>
            </p:nvSpPr>
            <p:spPr>
              <a:xfrm>
                <a:off x="1705605" y="614280"/>
                <a:ext cx="8403283" cy="1160632"/>
              </a:xfrm>
              <a:prstGeom prst="wedgeRoundRectCallout">
                <a:avLst>
                  <a:gd name="adj1" fmla="val -53394"/>
                  <a:gd name="adj2" fmla="val -687"/>
                  <a:gd name="adj3" fmla="val 16667"/>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 name="フリーフォーム: 図形 1">
            <a:extLst>
              <a:ext uri="{FF2B5EF4-FFF2-40B4-BE49-F238E27FC236}">
                <a16:creationId xmlns:a16="http://schemas.microsoft.com/office/drawing/2014/main" id="{11B7FDD7-E5E0-1D8C-43E6-C0416AE56648}"/>
              </a:ext>
            </a:extLst>
          </p:cNvPr>
          <p:cNvSpPr/>
          <p:nvPr/>
        </p:nvSpPr>
        <p:spPr>
          <a:xfrm>
            <a:off x="1421105" y="441214"/>
            <a:ext cx="9242853" cy="669147"/>
          </a:xfrm>
          <a:custGeom>
            <a:avLst/>
            <a:gdLst>
              <a:gd name="connsiteX0" fmla="*/ 0 w 5689600"/>
              <a:gd name="connsiteY0" fmla="*/ 111527 h 669147"/>
              <a:gd name="connsiteX1" fmla="*/ 111527 w 5689600"/>
              <a:gd name="connsiteY1" fmla="*/ 0 h 669147"/>
              <a:gd name="connsiteX2" fmla="*/ 5578073 w 5689600"/>
              <a:gd name="connsiteY2" fmla="*/ 0 h 669147"/>
              <a:gd name="connsiteX3" fmla="*/ 5689600 w 5689600"/>
              <a:gd name="connsiteY3" fmla="*/ 111527 h 669147"/>
              <a:gd name="connsiteX4" fmla="*/ 5689600 w 5689600"/>
              <a:gd name="connsiteY4" fmla="*/ 557620 h 669147"/>
              <a:gd name="connsiteX5" fmla="*/ 5578073 w 5689600"/>
              <a:gd name="connsiteY5" fmla="*/ 669147 h 669147"/>
              <a:gd name="connsiteX6" fmla="*/ 111527 w 5689600"/>
              <a:gd name="connsiteY6" fmla="*/ 669147 h 669147"/>
              <a:gd name="connsiteX7" fmla="*/ 0 w 5689600"/>
              <a:gd name="connsiteY7" fmla="*/ 557620 h 669147"/>
              <a:gd name="connsiteX8" fmla="*/ 0 w 5689600"/>
              <a:gd name="connsiteY8" fmla="*/ 111527 h 66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669147">
                <a:moveTo>
                  <a:pt x="0" y="111527"/>
                </a:moveTo>
                <a:cubicBezTo>
                  <a:pt x="0" y="49932"/>
                  <a:pt x="49932" y="0"/>
                  <a:pt x="111527" y="0"/>
                </a:cubicBezTo>
                <a:lnTo>
                  <a:pt x="5578073" y="0"/>
                </a:lnTo>
                <a:cubicBezTo>
                  <a:pt x="5639668" y="0"/>
                  <a:pt x="5689600" y="49932"/>
                  <a:pt x="5689600" y="111527"/>
                </a:cubicBezTo>
                <a:lnTo>
                  <a:pt x="5689600" y="557620"/>
                </a:lnTo>
                <a:cubicBezTo>
                  <a:pt x="5689600" y="619215"/>
                  <a:pt x="5639668" y="669147"/>
                  <a:pt x="5578073" y="669147"/>
                </a:cubicBezTo>
                <a:lnTo>
                  <a:pt x="111527" y="669147"/>
                </a:lnTo>
                <a:cubicBezTo>
                  <a:pt x="49932" y="669147"/>
                  <a:pt x="0" y="619215"/>
                  <a:pt x="0" y="557620"/>
                </a:cubicBezTo>
                <a:lnTo>
                  <a:pt x="0" y="111527"/>
                </a:lnTo>
                <a:close/>
              </a:path>
            </a:pathLst>
          </a:custGeom>
          <a:solidFill>
            <a:schemeClr val="bg1">
              <a:lumMod val="6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47718" tIns="32665" rIns="247718" bIns="32665" numCol="1" spcCol="1270" anchor="ctr" anchorCtr="0">
            <a:noAutofit/>
          </a:bodyPr>
          <a:lstStyle/>
          <a:p>
            <a:pPr marL="0" lvl="0" indent="0" algn="ctr" defTabSz="1422400">
              <a:lnSpc>
                <a:spcPct val="90000"/>
              </a:lnSpc>
              <a:spcBef>
                <a:spcPct val="0"/>
              </a:spcBef>
              <a:spcAft>
                <a:spcPct val="35000"/>
              </a:spcAft>
              <a:buNone/>
            </a:pPr>
            <a:r>
              <a:rPr lang="ja-JP" altLang="en-US" sz="3200" b="1" dirty="0">
                <a:latin typeface="+mn-ea"/>
              </a:rPr>
              <a:t>🌧</a:t>
            </a:r>
            <a:r>
              <a:rPr lang="ja-JP" altLang="en-US" sz="3200" b="1" dirty="0">
                <a:solidFill>
                  <a:schemeClr val="bg1"/>
                </a:solidFill>
              </a:rPr>
              <a:t>２つの商標をみて、想定される</a:t>
            </a:r>
            <a:r>
              <a:rPr lang="ja-JP" altLang="en-US" sz="3200" b="1" kern="1200" dirty="0">
                <a:solidFill>
                  <a:schemeClr val="bg1"/>
                </a:solidFill>
              </a:rPr>
              <a:t>感想</a:t>
            </a:r>
            <a:r>
              <a:rPr lang="ja-JP" altLang="en-US" sz="3200" b="1" dirty="0">
                <a:latin typeface="+mn-ea"/>
              </a:rPr>
              <a:t>🌧</a:t>
            </a:r>
            <a:endParaRPr lang="ja-JP" altLang="en-US" sz="3200" b="1" kern="1200" dirty="0">
              <a:solidFill>
                <a:schemeClr val="bg1"/>
              </a:solidFill>
            </a:endParaRPr>
          </a:p>
        </p:txBody>
      </p:sp>
    </p:spTree>
    <p:extLst>
      <p:ext uri="{BB962C8B-B14F-4D97-AF65-F5344CB8AC3E}">
        <p14:creationId xmlns:p14="http://schemas.microsoft.com/office/powerpoint/2010/main" val="164739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ッター プレースホルダー 20">
            <a:extLst>
              <a:ext uri="{FF2B5EF4-FFF2-40B4-BE49-F238E27FC236}">
                <a16:creationId xmlns:a16="http://schemas.microsoft.com/office/drawing/2014/main" id="{4C81E232-5AB3-41CD-E22F-808334325C40}"/>
              </a:ext>
            </a:extLst>
          </p:cNvPr>
          <p:cNvSpPr>
            <a:spLocks noGrp="1"/>
          </p:cNvSpPr>
          <p:nvPr>
            <p:ph type="ftr" sz="quarter" idx="11"/>
          </p:nvPr>
        </p:nvSpPr>
        <p:spPr>
          <a:xfrm>
            <a:off x="4038600" y="6498700"/>
            <a:ext cx="4114800" cy="365125"/>
          </a:xfrm>
        </p:spPr>
        <p:txBody>
          <a:bodyPr/>
          <a:lstStyle/>
          <a:p>
            <a:r>
              <a:rPr kumimoji="1" lang="en-US" altLang="ja-JP"/>
              <a:t>© 2023 </a:t>
            </a:r>
            <a:r>
              <a:rPr kumimoji="1" lang="ja-JP" altLang="en-US"/>
              <a:t>イーリス特許事務所</a:t>
            </a:r>
          </a:p>
        </p:txBody>
      </p:sp>
      <p:grpSp>
        <p:nvGrpSpPr>
          <p:cNvPr id="9" name="グループ化 8">
            <a:extLst>
              <a:ext uri="{FF2B5EF4-FFF2-40B4-BE49-F238E27FC236}">
                <a16:creationId xmlns:a16="http://schemas.microsoft.com/office/drawing/2014/main" id="{392AF8C2-E778-06D1-642E-B52D6708FCF0}"/>
              </a:ext>
            </a:extLst>
          </p:cNvPr>
          <p:cNvGrpSpPr/>
          <p:nvPr/>
        </p:nvGrpSpPr>
        <p:grpSpPr>
          <a:xfrm>
            <a:off x="1148702" y="464034"/>
            <a:ext cx="9894596" cy="1077218"/>
            <a:chOff x="1148702" y="464034"/>
            <a:chExt cx="9894596" cy="1077218"/>
          </a:xfrm>
        </p:grpSpPr>
        <p:sp>
          <p:nvSpPr>
            <p:cNvPr id="6" name="フリーフォーム: 図形 5">
              <a:extLst>
                <a:ext uri="{FF2B5EF4-FFF2-40B4-BE49-F238E27FC236}">
                  <a16:creationId xmlns:a16="http://schemas.microsoft.com/office/drawing/2014/main" id="{EBBB7365-A66A-20B5-396A-63BE01136D31}"/>
                </a:ext>
              </a:extLst>
            </p:cNvPr>
            <p:cNvSpPr/>
            <p:nvPr/>
          </p:nvSpPr>
          <p:spPr>
            <a:xfrm>
              <a:off x="1148702" y="464034"/>
              <a:ext cx="9894596" cy="1077218"/>
            </a:xfrm>
            <a:custGeom>
              <a:avLst/>
              <a:gdLst>
                <a:gd name="connsiteX0" fmla="*/ 0 w 5689600"/>
                <a:gd name="connsiteY0" fmla="*/ 111527 h 669147"/>
                <a:gd name="connsiteX1" fmla="*/ 111527 w 5689600"/>
                <a:gd name="connsiteY1" fmla="*/ 0 h 669147"/>
                <a:gd name="connsiteX2" fmla="*/ 5578073 w 5689600"/>
                <a:gd name="connsiteY2" fmla="*/ 0 h 669147"/>
                <a:gd name="connsiteX3" fmla="*/ 5689600 w 5689600"/>
                <a:gd name="connsiteY3" fmla="*/ 111527 h 669147"/>
                <a:gd name="connsiteX4" fmla="*/ 5689600 w 5689600"/>
                <a:gd name="connsiteY4" fmla="*/ 557620 h 669147"/>
                <a:gd name="connsiteX5" fmla="*/ 5578073 w 5689600"/>
                <a:gd name="connsiteY5" fmla="*/ 669147 h 669147"/>
                <a:gd name="connsiteX6" fmla="*/ 111527 w 5689600"/>
                <a:gd name="connsiteY6" fmla="*/ 669147 h 669147"/>
                <a:gd name="connsiteX7" fmla="*/ 0 w 5689600"/>
                <a:gd name="connsiteY7" fmla="*/ 557620 h 669147"/>
                <a:gd name="connsiteX8" fmla="*/ 0 w 5689600"/>
                <a:gd name="connsiteY8" fmla="*/ 111527 h 66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669147">
                  <a:moveTo>
                    <a:pt x="0" y="111527"/>
                  </a:moveTo>
                  <a:cubicBezTo>
                    <a:pt x="0" y="49932"/>
                    <a:pt x="49932" y="0"/>
                    <a:pt x="111527" y="0"/>
                  </a:cubicBezTo>
                  <a:lnTo>
                    <a:pt x="5578073" y="0"/>
                  </a:lnTo>
                  <a:cubicBezTo>
                    <a:pt x="5639668" y="0"/>
                    <a:pt x="5689600" y="49932"/>
                    <a:pt x="5689600" y="111527"/>
                  </a:cubicBezTo>
                  <a:lnTo>
                    <a:pt x="5689600" y="557620"/>
                  </a:lnTo>
                  <a:cubicBezTo>
                    <a:pt x="5689600" y="619215"/>
                    <a:pt x="5639668" y="669147"/>
                    <a:pt x="5578073" y="669147"/>
                  </a:cubicBezTo>
                  <a:lnTo>
                    <a:pt x="111527" y="669147"/>
                  </a:lnTo>
                  <a:cubicBezTo>
                    <a:pt x="49932" y="669147"/>
                    <a:pt x="0" y="619215"/>
                    <a:pt x="0" y="557620"/>
                  </a:cubicBezTo>
                  <a:lnTo>
                    <a:pt x="0" y="111527"/>
                  </a:lnTo>
                  <a:close/>
                </a:path>
              </a:pathLst>
            </a:custGeom>
            <a:solidFill>
              <a:srgbClr val="FFE285"/>
            </a:solidFill>
            <a:ln>
              <a:solidFill>
                <a:srgbClr val="FFE285"/>
              </a:solidFill>
            </a:ln>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47718" tIns="32665" rIns="247718" bIns="32665" numCol="1" spcCol="1270" anchor="ctr" anchorCtr="0">
              <a:noAutofit/>
            </a:bodyPr>
            <a:lstStyle/>
            <a:p>
              <a:pPr marL="0" lvl="0" indent="0" algn="ctr" defTabSz="1422400">
                <a:lnSpc>
                  <a:spcPct val="90000"/>
                </a:lnSpc>
                <a:spcBef>
                  <a:spcPct val="0"/>
                </a:spcBef>
                <a:spcAft>
                  <a:spcPct val="35000"/>
                </a:spcAft>
                <a:buNone/>
              </a:pPr>
              <a:endParaRPr lang="ja-JP" altLang="en-US" sz="3200" b="1" kern="1200" dirty="0">
                <a:solidFill>
                  <a:schemeClr val="bg1"/>
                </a:solidFill>
              </a:endParaRPr>
            </a:p>
          </p:txBody>
        </p:sp>
        <p:sp>
          <p:nvSpPr>
            <p:cNvPr id="7" name="テキスト ボックス 6">
              <a:extLst>
                <a:ext uri="{FF2B5EF4-FFF2-40B4-BE49-F238E27FC236}">
                  <a16:creationId xmlns:a16="http://schemas.microsoft.com/office/drawing/2014/main" id="{BFF0B3F2-2B9B-F51B-2ADF-72C1BFEEF777}"/>
                </a:ext>
              </a:extLst>
            </p:cNvPr>
            <p:cNvSpPr txBox="1"/>
            <p:nvPr/>
          </p:nvSpPr>
          <p:spPr>
            <a:xfrm>
              <a:off x="1159286" y="525590"/>
              <a:ext cx="9873429" cy="954107"/>
            </a:xfrm>
            <a:prstGeom prst="rect">
              <a:avLst/>
            </a:prstGeom>
            <a:noFill/>
          </p:spPr>
          <p:txBody>
            <a:bodyPr wrap="square" rtlCol="0">
              <a:spAutoFit/>
            </a:bodyPr>
            <a:lstStyle/>
            <a:p>
              <a:r>
                <a:rPr kumimoji="1" lang="ja-JP" altLang="en-US" sz="2800" b="1" dirty="0"/>
                <a:t>しかし、２つとも商標登録されているので、商標制度上</a:t>
              </a:r>
              <a:endParaRPr kumimoji="1" lang="en-US" altLang="ja-JP" sz="2800" b="1" dirty="0"/>
            </a:p>
            <a:p>
              <a:r>
                <a:rPr kumimoji="1" lang="ja-JP" altLang="en-US" sz="2800" b="1" dirty="0"/>
                <a:t>２つは類似していません。</a:t>
              </a:r>
            </a:p>
          </p:txBody>
        </p:sp>
      </p:grpSp>
      <p:sp>
        <p:nvSpPr>
          <p:cNvPr id="10" name="四角形: 角を丸くする 9">
            <a:extLst>
              <a:ext uri="{FF2B5EF4-FFF2-40B4-BE49-F238E27FC236}">
                <a16:creationId xmlns:a16="http://schemas.microsoft.com/office/drawing/2014/main" id="{435D8ABA-0B64-7DCE-3F0A-B0BAFF0B4998}"/>
              </a:ext>
            </a:extLst>
          </p:cNvPr>
          <p:cNvSpPr/>
          <p:nvPr/>
        </p:nvSpPr>
        <p:spPr>
          <a:xfrm>
            <a:off x="1469347" y="2555976"/>
            <a:ext cx="9563367" cy="58017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rPr>
              <a:t>　理由１：実は、読み方（称呼）が似ていない</a:t>
            </a:r>
          </a:p>
        </p:txBody>
      </p:sp>
      <p:sp>
        <p:nvSpPr>
          <p:cNvPr id="8" name="太陽 7">
            <a:extLst>
              <a:ext uri="{FF2B5EF4-FFF2-40B4-BE49-F238E27FC236}">
                <a16:creationId xmlns:a16="http://schemas.microsoft.com/office/drawing/2014/main" id="{85682906-5FB5-692F-33D1-0C4F61615CEF}"/>
              </a:ext>
            </a:extLst>
          </p:cNvPr>
          <p:cNvSpPr/>
          <p:nvPr/>
        </p:nvSpPr>
        <p:spPr>
          <a:xfrm>
            <a:off x="689826" y="2320549"/>
            <a:ext cx="1071809" cy="1007542"/>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356AE96B-D45E-316D-D5C5-FB8AAB08CB37}"/>
              </a:ext>
            </a:extLst>
          </p:cNvPr>
          <p:cNvSpPr txBox="1"/>
          <p:nvPr/>
        </p:nvSpPr>
        <p:spPr>
          <a:xfrm>
            <a:off x="1176179" y="1624066"/>
            <a:ext cx="9279550" cy="707886"/>
          </a:xfrm>
          <a:prstGeom prst="rect">
            <a:avLst/>
          </a:prstGeom>
          <a:noFill/>
        </p:spPr>
        <p:txBody>
          <a:bodyPr wrap="square" rtlCol="0">
            <a:spAutoFit/>
          </a:bodyPr>
          <a:lstStyle/>
          <a:p>
            <a:r>
              <a:rPr lang="ja-JP" altLang="en-US" sz="2000" b="1" dirty="0">
                <a:solidFill>
                  <a:srgbClr val="FF0000"/>
                </a:solidFill>
                <a:ea typeface="+mj-ea"/>
              </a:rPr>
              <a:t>注）以下は、個人的見解であり、特許庁の審査官による見解や、取り上げている商標権の商標権者や代理人の見解ではありません。</a:t>
            </a:r>
            <a:endParaRPr kumimoji="1" lang="ja-JP" altLang="en-US" sz="2000" b="1" dirty="0">
              <a:solidFill>
                <a:srgbClr val="FF0000"/>
              </a:solidFill>
              <a:ea typeface="+mj-ea"/>
            </a:endParaRPr>
          </a:p>
        </p:txBody>
      </p:sp>
      <p:sp>
        <p:nvSpPr>
          <p:cNvPr id="12" name="テキスト ボックス 11">
            <a:extLst>
              <a:ext uri="{FF2B5EF4-FFF2-40B4-BE49-F238E27FC236}">
                <a16:creationId xmlns:a16="http://schemas.microsoft.com/office/drawing/2014/main" id="{20202D37-BEDA-07EC-09DE-0378192266FA}"/>
              </a:ext>
            </a:extLst>
          </p:cNvPr>
          <p:cNvSpPr txBox="1"/>
          <p:nvPr/>
        </p:nvSpPr>
        <p:spPr>
          <a:xfrm>
            <a:off x="1502232" y="3320138"/>
            <a:ext cx="9443357" cy="3046988"/>
          </a:xfrm>
          <a:prstGeom prst="rect">
            <a:avLst/>
          </a:prstGeom>
          <a:noFill/>
        </p:spPr>
        <p:txBody>
          <a:bodyPr wrap="square" rtlCol="0">
            <a:spAutoFit/>
          </a:bodyPr>
          <a:lstStyle/>
          <a:p>
            <a:r>
              <a:rPr lang="ja-JP" altLang="en-US" sz="2400" dirty="0">
                <a:latin typeface="+mn-ea"/>
              </a:rPr>
              <a:t>商標１ 「ことりっぷ 」と商標２「ひとりっぷ」は、最初の一文字が違うだけだが、</a:t>
            </a:r>
            <a:r>
              <a:rPr kumimoji="1" lang="ja-JP" altLang="en-US" sz="2400" dirty="0">
                <a:latin typeface="+mn-ea"/>
              </a:rPr>
              <a:t>最初の一文字「こ（</a:t>
            </a:r>
            <a:r>
              <a:rPr kumimoji="1" lang="en-US" altLang="ja-JP" sz="2400" dirty="0">
                <a:latin typeface="+mn-ea"/>
              </a:rPr>
              <a:t>ko)</a:t>
            </a:r>
            <a:r>
              <a:rPr kumimoji="1" lang="ja-JP" altLang="en-US" sz="2400" dirty="0">
                <a:latin typeface="+mn-ea"/>
              </a:rPr>
              <a:t>」</a:t>
            </a:r>
            <a:r>
              <a:rPr lang="ja-JP" altLang="en-US" sz="2400" dirty="0">
                <a:latin typeface="+mn-ea"/>
              </a:rPr>
              <a:t>と「ひ（</a:t>
            </a:r>
            <a:r>
              <a:rPr lang="en-US" altLang="ja-JP" sz="2400" dirty="0">
                <a:latin typeface="+mn-ea"/>
              </a:rPr>
              <a:t>hi</a:t>
            </a:r>
            <a:r>
              <a:rPr lang="ja-JP" altLang="en-US" sz="2400" dirty="0">
                <a:latin typeface="+mn-ea"/>
              </a:rPr>
              <a:t>）」は、母音が「</a:t>
            </a:r>
            <a:r>
              <a:rPr lang="en-US" altLang="ja-JP" sz="2400" dirty="0">
                <a:latin typeface="+mn-ea"/>
              </a:rPr>
              <a:t>o</a:t>
            </a:r>
            <a:r>
              <a:rPr lang="ja-JP" altLang="en-US" sz="2400" dirty="0">
                <a:latin typeface="+mn-ea"/>
              </a:rPr>
              <a:t>」と「</a:t>
            </a:r>
            <a:r>
              <a:rPr lang="en-US" altLang="ja-JP" sz="2400" dirty="0" err="1">
                <a:latin typeface="+mn-ea"/>
              </a:rPr>
              <a:t>i</a:t>
            </a:r>
            <a:r>
              <a:rPr lang="ja-JP" altLang="en-US" sz="2400" dirty="0">
                <a:latin typeface="+mn-ea"/>
              </a:rPr>
              <a:t>」で異なるため、読み方（称呼）は似ていないと判断される。</a:t>
            </a:r>
            <a:endParaRPr lang="en-US" altLang="ja-JP" sz="2400" dirty="0">
              <a:latin typeface="+mn-ea"/>
            </a:endParaRPr>
          </a:p>
          <a:p>
            <a:endParaRPr lang="en-US" altLang="ja-JP" sz="2400" dirty="0">
              <a:latin typeface="+mn-ea"/>
            </a:endParaRPr>
          </a:p>
          <a:p>
            <a:r>
              <a:rPr lang="ja-JP" altLang="en-US" sz="2400" dirty="0">
                <a:latin typeface="+mn-ea"/>
              </a:rPr>
              <a:t>なお、商標１ は、「ことりっぷ」と「</a:t>
            </a:r>
            <a:r>
              <a:rPr lang="en-US" altLang="ja-JP" sz="2400" dirty="0">
                <a:latin typeface="+mn-ea"/>
              </a:rPr>
              <a:t>co-Trip</a:t>
            </a:r>
            <a:r>
              <a:rPr lang="ja-JP" altLang="en-US" sz="2400" dirty="0">
                <a:latin typeface="+mn-ea"/>
              </a:rPr>
              <a:t>」が二段書きされた一まとまりの商標のため、読み方（称呼）としては、商標広報によれば、他にも「シイオオトリップ」「トリップ」がある。</a:t>
            </a:r>
            <a:endParaRPr lang="en-US" altLang="ja-JP" sz="2400" dirty="0">
              <a:latin typeface="+mn-ea"/>
            </a:endParaRPr>
          </a:p>
        </p:txBody>
      </p:sp>
    </p:spTree>
    <p:extLst>
      <p:ext uri="{BB962C8B-B14F-4D97-AF65-F5344CB8AC3E}">
        <p14:creationId xmlns:p14="http://schemas.microsoft.com/office/powerpoint/2010/main" val="1228923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5AE7B756-2029-8B11-723D-48584A18FF0B}"/>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3" name="四角形: 角を丸くする 2">
            <a:extLst>
              <a:ext uri="{FF2B5EF4-FFF2-40B4-BE49-F238E27FC236}">
                <a16:creationId xmlns:a16="http://schemas.microsoft.com/office/drawing/2014/main" id="{70BC671F-1865-4CFE-2128-CBA72E1DB3E0}"/>
              </a:ext>
            </a:extLst>
          </p:cNvPr>
          <p:cNvSpPr/>
          <p:nvPr/>
        </p:nvSpPr>
        <p:spPr>
          <a:xfrm>
            <a:off x="1469347" y="400592"/>
            <a:ext cx="9563367" cy="58017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rPr>
              <a:t>　理由２：実は、</a:t>
            </a:r>
            <a:r>
              <a:rPr lang="ja-JP" altLang="en-US" sz="2800" b="1" dirty="0">
                <a:solidFill>
                  <a:schemeClr val="tx1"/>
                </a:solidFill>
              </a:rPr>
              <a:t>意味</a:t>
            </a:r>
            <a:r>
              <a:rPr kumimoji="1" lang="ja-JP" altLang="en-US" sz="2800" b="1" dirty="0">
                <a:solidFill>
                  <a:schemeClr val="tx1"/>
                </a:solidFill>
              </a:rPr>
              <a:t>（観念）が似ていない</a:t>
            </a:r>
          </a:p>
        </p:txBody>
      </p:sp>
      <p:sp>
        <p:nvSpPr>
          <p:cNvPr id="4" name="太陽 3">
            <a:extLst>
              <a:ext uri="{FF2B5EF4-FFF2-40B4-BE49-F238E27FC236}">
                <a16:creationId xmlns:a16="http://schemas.microsoft.com/office/drawing/2014/main" id="{0518A5DA-5549-6758-7F41-71741EF26DFD}"/>
              </a:ext>
            </a:extLst>
          </p:cNvPr>
          <p:cNvSpPr/>
          <p:nvPr/>
        </p:nvSpPr>
        <p:spPr>
          <a:xfrm>
            <a:off x="689826" y="165165"/>
            <a:ext cx="1071809" cy="1007542"/>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5D7B01B6-ED57-DAF1-34D1-2258A61C8548}"/>
              </a:ext>
            </a:extLst>
          </p:cNvPr>
          <p:cNvSpPr txBox="1"/>
          <p:nvPr/>
        </p:nvSpPr>
        <p:spPr>
          <a:xfrm>
            <a:off x="1426182" y="1135984"/>
            <a:ext cx="9563366" cy="3785652"/>
          </a:xfrm>
          <a:prstGeom prst="rect">
            <a:avLst/>
          </a:prstGeom>
          <a:noFill/>
        </p:spPr>
        <p:txBody>
          <a:bodyPr wrap="square">
            <a:spAutoFit/>
          </a:bodyPr>
          <a:lstStyle/>
          <a:p>
            <a:r>
              <a:rPr lang="ja-JP" altLang="en-US" sz="2400" dirty="0">
                <a:latin typeface="+mn-ea"/>
              </a:rPr>
              <a:t>商標１は、「</a:t>
            </a:r>
            <a:r>
              <a:rPr lang="en-US" altLang="ja-JP" sz="2400" dirty="0">
                <a:latin typeface="+mn-ea"/>
              </a:rPr>
              <a:t> co-Trip </a:t>
            </a:r>
            <a:r>
              <a:rPr lang="ja-JP" altLang="en-US" sz="2400" dirty="0">
                <a:latin typeface="+mn-ea"/>
              </a:rPr>
              <a:t>」の部分から、旅の意味合いを含むことが明らかと言える。</a:t>
            </a:r>
            <a:endParaRPr lang="en-US" altLang="ja-JP" sz="2400" dirty="0">
              <a:latin typeface="+mn-ea"/>
            </a:endParaRPr>
          </a:p>
          <a:p>
            <a:r>
              <a:rPr lang="ja-JP" altLang="en-US" sz="2400" dirty="0">
                <a:latin typeface="+mn-ea"/>
              </a:rPr>
              <a:t>一方、商標２「ひとりっぷ」は、「とりっぷ」が強調表示されていたりするわけではないので、旅との関連は、必ずしも明らかではない。</a:t>
            </a:r>
            <a:endParaRPr lang="en-US" altLang="ja-JP" sz="2400" dirty="0">
              <a:latin typeface="+mn-ea"/>
            </a:endParaRPr>
          </a:p>
          <a:p>
            <a:endParaRPr lang="en-US" altLang="ja-JP" sz="2400" dirty="0">
              <a:latin typeface="+mn-ea"/>
            </a:endParaRPr>
          </a:p>
          <a:p>
            <a:endParaRPr lang="en-US" altLang="ja-JP" sz="2400" dirty="0">
              <a:latin typeface="+mn-ea"/>
            </a:endParaRPr>
          </a:p>
          <a:p>
            <a:endParaRPr lang="en-US" altLang="ja-JP" sz="2400" dirty="0">
              <a:latin typeface="+mn-ea"/>
            </a:endParaRPr>
          </a:p>
          <a:p>
            <a:endParaRPr lang="en-US" altLang="ja-JP" sz="2400" dirty="0">
              <a:latin typeface="+mn-ea"/>
            </a:endParaRPr>
          </a:p>
          <a:p>
            <a:endParaRPr lang="ja-JP" altLang="en-US" sz="2400" dirty="0"/>
          </a:p>
        </p:txBody>
      </p:sp>
      <p:sp>
        <p:nvSpPr>
          <p:cNvPr id="8" name="四角形: 角を丸くする 7">
            <a:extLst>
              <a:ext uri="{FF2B5EF4-FFF2-40B4-BE49-F238E27FC236}">
                <a16:creationId xmlns:a16="http://schemas.microsoft.com/office/drawing/2014/main" id="{B8455DFA-A56C-A453-C842-13B26B8080D6}"/>
              </a:ext>
            </a:extLst>
          </p:cNvPr>
          <p:cNvSpPr/>
          <p:nvPr/>
        </p:nvSpPr>
        <p:spPr>
          <a:xfrm>
            <a:off x="1469347" y="3149248"/>
            <a:ext cx="9563367" cy="58017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rPr>
              <a:t>　理由３：実は、見た目（外観）が似ていない</a:t>
            </a:r>
          </a:p>
        </p:txBody>
      </p:sp>
      <p:sp>
        <p:nvSpPr>
          <p:cNvPr id="9" name="太陽 8">
            <a:extLst>
              <a:ext uri="{FF2B5EF4-FFF2-40B4-BE49-F238E27FC236}">
                <a16:creationId xmlns:a16="http://schemas.microsoft.com/office/drawing/2014/main" id="{52DCE80A-4123-8E12-81FA-2723E8CE4F11}"/>
              </a:ext>
            </a:extLst>
          </p:cNvPr>
          <p:cNvSpPr/>
          <p:nvPr/>
        </p:nvSpPr>
        <p:spPr>
          <a:xfrm>
            <a:off x="689826" y="2913821"/>
            <a:ext cx="1071809" cy="1007542"/>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31EB2C54-205B-F3C4-CE99-28D784BC0432}"/>
              </a:ext>
            </a:extLst>
          </p:cNvPr>
          <p:cNvSpPr txBox="1"/>
          <p:nvPr/>
        </p:nvSpPr>
        <p:spPr>
          <a:xfrm>
            <a:off x="1426182" y="3908366"/>
            <a:ext cx="9563366" cy="3416320"/>
          </a:xfrm>
          <a:prstGeom prst="rect">
            <a:avLst/>
          </a:prstGeom>
          <a:noFill/>
        </p:spPr>
        <p:txBody>
          <a:bodyPr wrap="square">
            <a:spAutoFit/>
          </a:bodyPr>
          <a:lstStyle/>
          <a:p>
            <a:r>
              <a:rPr lang="ja-JP" altLang="en-US" sz="2400" dirty="0">
                <a:latin typeface="+mn-ea"/>
              </a:rPr>
              <a:t>商標１は、実際の商標の使われ方はさておき（</a:t>
            </a:r>
            <a:r>
              <a:rPr lang="ja-JP" altLang="en-US" dirty="0">
                <a:latin typeface="+mn-ea"/>
              </a:rPr>
              <a:t>知らない方は、インターネット上で「ことりっぷ」でキーワード検索してみてください</a:t>
            </a:r>
            <a:r>
              <a:rPr lang="ja-JP" altLang="en-US" sz="2400" dirty="0">
                <a:latin typeface="+mn-ea"/>
              </a:rPr>
              <a:t>）、商標登録されているのは、あくまで、「ことりっぷ」と「</a:t>
            </a:r>
            <a:r>
              <a:rPr lang="en-US" altLang="ja-JP" sz="2400" dirty="0">
                <a:latin typeface="+mn-ea"/>
              </a:rPr>
              <a:t>co-Trip</a:t>
            </a:r>
            <a:r>
              <a:rPr lang="ja-JP" altLang="en-US" sz="2400" dirty="0">
                <a:latin typeface="+mn-ea"/>
              </a:rPr>
              <a:t>」が二段書きされた一まとまりの商標。</a:t>
            </a:r>
            <a:endParaRPr lang="en-US" altLang="ja-JP" sz="2400" dirty="0">
              <a:latin typeface="+mn-ea"/>
            </a:endParaRPr>
          </a:p>
          <a:p>
            <a:r>
              <a:rPr lang="ja-JP" altLang="en-US" sz="2400" dirty="0">
                <a:latin typeface="+mn-ea"/>
              </a:rPr>
              <a:t>一方、商標２は、シンプルに「ひとりっぷ」のみからなる商標。</a:t>
            </a:r>
            <a:endParaRPr lang="en-US" altLang="ja-JP" sz="2400" dirty="0">
              <a:latin typeface="+mn-ea"/>
            </a:endParaRPr>
          </a:p>
          <a:p>
            <a:endParaRPr lang="en-US" altLang="ja-JP" sz="2400" dirty="0">
              <a:latin typeface="+mn-ea"/>
            </a:endParaRPr>
          </a:p>
          <a:p>
            <a:endParaRPr lang="en-US" altLang="ja-JP" sz="2400" dirty="0">
              <a:latin typeface="+mn-ea"/>
            </a:endParaRPr>
          </a:p>
          <a:p>
            <a:endParaRPr lang="en-US" altLang="ja-JP" sz="2400" dirty="0">
              <a:latin typeface="+mn-ea"/>
            </a:endParaRPr>
          </a:p>
          <a:p>
            <a:endParaRPr lang="ja-JP" altLang="en-US" sz="2400" dirty="0"/>
          </a:p>
        </p:txBody>
      </p:sp>
    </p:spTree>
    <p:extLst>
      <p:ext uri="{BB962C8B-B14F-4D97-AF65-F5344CB8AC3E}">
        <p14:creationId xmlns:p14="http://schemas.microsoft.com/office/powerpoint/2010/main" val="1643727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5AE7B756-2029-8B11-723D-48584A18FF0B}"/>
              </a:ext>
            </a:extLst>
          </p:cNvPr>
          <p:cNvSpPr>
            <a:spLocks noGrp="1"/>
          </p:cNvSpPr>
          <p:nvPr>
            <p:ph type="ftr" sz="quarter" idx="11"/>
          </p:nvPr>
        </p:nvSpPr>
        <p:spPr/>
        <p:txBody>
          <a:bodyPr/>
          <a:lstStyle/>
          <a:p>
            <a:r>
              <a:rPr kumimoji="1" lang="en-US" altLang="ja-JP"/>
              <a:t>© 2023 </a:t>
            </a:r>
            <a:r>
              <a:rPr kumimoji="1" lang="ja-JP" altLang="en-US"/>
              <a:t>イーリス特許事務所</a:t>
            </a:r>
          </a:p>
        </p:txBody>
      </p:sp>
      <p:sp>
        <p:nvSpPr>
          <p:cNvPr id="4" name="テキスト ボックス 3">
            <a:extLst>
              <a:ext uri="{FF2B5EF4-FFF2-40B4-BE49-F238E27FC236}">
                <a16:creationId xmlns:a16="http://schemas.microsoft.com/office/drawing/2014/main" id="{ED179873-2C41-6DB6-5C56-CBB887A69F1C}"/>
              </a:ext>
            </a:extLst>
          </p:cNvPr>
          <p:cNvSpPr txBox="1"/>
          <p:nvPr/>
        </p:nvSpPr>
        <p:spPr>
          <a:xfrm>
            <a:off x="849084" y="1387926"/>
            <a:ext cx="10482943" cy="4185761"/>
          </a:xfrm>
          <a:prstGeom prst="rect">
            <a:avLst/>
          </a:prstGeom>
          <a:noFill/>
        </p:spPr>
        <p:txBody>
          <a:bodyPr wrap="square" rtlCol="0">
            <a:spAutoFit/>
          </a:bodyPr>
          <a:lstStyle/>
          <a:p>
            <a:r>
              <a:rPr lang="ja-JP" altLang="en-US" sz="2400" dirty="0"/>
              <a:t>🌈商標制度上、読み方（称呼）、意味（観念）、見た目（外観）のどれかが似ていると、「類似」と判断される。</a:t>
            </a:r>
            <a:r>
              <a:rPr lang="ja-JP" altLang="en-US" sz="3200" dirty="0">
                <a:latin typeface="+mn-ea"/>
              </a:rPr>
              <a:t> </a:t>
            </a:r>
            <a:endParaRPr lang="en-US" altLang="ja-JP" sz="3200" dirty="0">
              <a:latin typeface="+mn-ea"/>
            </a:endParaRPr>
          </a:p>
          <a:p>
            <a:r>
              <a:rPr lang="ja-JP" altLang="en-US" dirty="0">
                <a:latin typeface="+mn-ea"/>
              </a:rPr>
              <a:t>（なお、指定する商品・役務の類似については、ここでは説明を割愛させていただいております。）</a:t>
            </a:r>
            <a:endParaRPr lang="en-US" altLang="ja-JP" dirty="0"/>
          </a:p>
          <a:p>
            <a:endParaRPr lang="en-US" altLang="ja-JP" sz="2400" dirty="0"/>
          </a:p>
          <a:p>
            <a:r>
              <a:rPr lang="ja-JP" altLang="en-US" sz="2400" dirty="0"/>
              <a:t>🌈</a:t>
            </a:r>
            <a:r>
              <a:rPr kumimoji="1" lang="ja-JP" altLang="en-US" sz="2400" dirty="0"/>
              <a:t>商標１の例から分かるように、商標の構成（文字のみにするか、ロゴのみにするか、文字とロゴを組み合わせるか、フリガナ付きの文字にするか、など）が、類似判断ポイント（称呼、観念、外観）に影響を及ぼすので、商標の構成の検討は慎重に。</a:t>
            </a:r>
            <a:endParaRPr kumimoji="1" lang="en-US" altLang="ja-JP" sz="2400" dirty="0"/>
          </a:p>
          <a:p>
            <a:endParaRPr lang="en-US" altLang="ja-JP" sz="2400" dirty="0"/>
          </a:p>
          <a:p>
            <a:r>
              <a:rPr lang="ja-JP" altLang="en-US" sz="2400" dirty="0"/>
              <a:t>🌈</a:t>
            </a:r>
            <a:r>
              <a:rPr kumimoji="1" lang="ja-JP" altLang="en-US" sz="2400" dirty="0"/>
              <a:t>簡単に思いつきそうで似たような名称は、使う予定はなくとも、予算などに余裕があれば、商標権を取得しておく手もあり。</a:t>
            </a:r>
            <a:endParaRPr kumimoji="1" lang="en-US" altLang="ja-JP" sz="2400" dirty="0"/>
          </a:p>
        </p:txBody>
      </p:sp>
      <p:sp>
        <p:nvSpPr>
          <p:cNvPr id="3" name="フリーフォーム: 図形 2">
            <a:extLst>
              <a:ext uri="{FF2B5EF4-FFF2-40B4-BE49-F238E27FC236}">
                <a16:creationId xmlns:a16="http://schemas.microsoft.com/office/drawing/2014/main" id="{FF8DEE30-7B9A-11FB-6B8B-2CEE0BAF64FD}"/>
              </a:ext>
            </a:extLst>
          </p:cNvPr>
          <p:cNvSpPr/>
          <p:nvPr/>
        </p:nvSpPr>
        <p:spPr>
          <a:xfrm>
            <a:off x="1421105" y="441214"/>
            <a:ext cx="9242853" cy="669147"/>
          </a:xfrm>
          <a:custGeom>
            <a:avLst/>
            <a:gdLst>
              <a:gd name="connsiteX0" fmla="*/ 0 w 5689600"/>
              <a:gd name="connsiteY0" fmla="*/ 111527 h 669147"/>
              <a:gd name="connsiteX1" fmla="*/ 111527 w 5689600"/>
              <a:gd name="connsiteY1" fmla="*/ 0 h 669147"/>
              <a:gd name="connsiteX2" fmla="*/ 5578073 w 5689600"/>
              <a:gd name="connsiteY2" fmla="*/ 0 h 669147"/>
              <a:gd name="connsiteX3" fmla="*/ 5689600 w 5689600"/>
              <a:gd name="connsiteY3" fmla="*/ 111527 h 669147"/>
              <a:gd name="connsiteX4" fmla="*/ 5689600 w 5689600"/>
              <a:gd name="connsiteY4" fmla="*/ 557620 h 669147"/>
              <a:gd name="connsiteX5" fmla="*/ 5578073 w 5689600"/>
              <a:gd name="connsiteY5" fmla="*/ 669147 h 669147"/>
              <a:gd name="connsiteX6" fmla="*/ 111527 w 5689600"/>
              <a:gd name="connsiteY6" fmla="*/ 669147 h 669147"/>
              <a:gd name="connsiteX7" fmla="*/ 0 w 5689600"/>
              <a:gd name="connsiteY7" fmla="*/ 557620 h 669147"/>
              <a:gd name="connsiteX8" fmla="*/ 0 w 5689600"/>
              <a:gd name="connsiteY8" fmla="*/ 111527 h 66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669147">
                <a:moveTo>
                  <a:pt x="0" y="111527"/>
                </a:moveTo>
                <a:cubicBezTo>
                  <a:pt x="0" y="49932"/>
                  <a:pt x="49932" y="0"/>
                  <a:pt x="111527" y="0"/>
                </a:cubicBezTo>
                <a:lnTo>
                  <a:pt x="5578073" y="0"/>
                </a:lnTo>
                <a:cubicBezTo>
                  <a:pt x="5639668" y="0"/>
                  <a:pt x="5689600" y="49932"/>
                  <a:pt x="5689600" y="111527"/>
                </a:cubicBezTo>
                <a:lnTo>
                  <a:pt x="5689600" y="557620"/>
                </a:lnTo>
                <a:cubicBezTo>
                  <a:pt x="5689600" y="619215"/>
                  <a:pt x="5639668" y="669147"/>
                  <a:pt x="5578073" y="669147"/>
                </a:cubicBezTo>
                <a:lnTo>
                  <a:pt x="111527" y="669147"/>
                </a:lnTo>
                <a:cubicBezTo>
                  <a:pt x="49932" y="669147"/>
                  <a:pt x="0" y="619215"/>
                  <a:pt x="0" y="557620"/>
                </a:cubicBezTo>
                <a:lnTo>
                  <a:pt x="0" y="111527"/>
                </a:lnTo>
                <a:close/>
              </a:path>
            </a:pathLst>
          </a:custGeom>
          <a:solidFill>
            <a:schemeClr val="bg1">
              <a:lumMod val="6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47718" tIns="32665" rIns="247718" bIns="32665" numCol="1" spcCol="1270" anchor="ctr" anchorCtr="0">
            <a:noAutofit/>
          </a:bodyPr>
          <a:lstStyle/>
          <a:p>
            <a:pPr marL="0" lvl="0" indent="0" algn="ctr" defTabSz="1422400">
              <a:lnSpc>
                <a:spcPct val="90000"/>
              </a:lnSpc>
              <a:spcBef>
                <a:spcPct val="0"/>
              </a:spcBef>
              <a:spcAft>
                <a:spcPct val="35000"/>
              </a:spcAft>
              <a:buNone/>
            </a:pPr>
            <a:r>
              <a:rPr lang="ja-JP" altLang="en-US" sz="3200" b="1" dirty="0">
                <a:latin typeface="+mn-ea"/>
              </a:rPr>
              <a:t>🌧</a:t>
            </a:r>
            <a:r>
              <a:rPr lang="ja-JP" altLang="en-US" sz="3200" b="1" dirty="0">
                <a:solidFill>
                  <a:schemeClr val="bg1"/>
                </a:solidFill>
                <a:latin typeface="+mn-ea"/>
              </a:rPr>
              <a:t>まだモヤモヤが晴れない方へ</a:t>
            </a:r>
            <a:r>
              <a:rPr lang="ja-JP" altLang="en-US" sz="3200" b="1" dirty="0">
                <a:latin typeface="+mn-ea"/>
              </a:rPr>
              <a:t>🌧</a:t>
            </a:r>
            <a:endParaRPr lang="ja-JP" altLang="en-US" sz="3200" b="1" kern="1200" dirty="0">
              <a:solidFill>
                <a:schemeClr val="bg1"/>
              </a:solidFill>
            </a:endParaRPr>
          </a:p>
        </p:txBody>
      </p:sp>
      <p:sp>
        <p:nvSpPr>
          <p:cNvPr id="5" name="テキスト ボックス 4">
            <a:extLst>
              <a:ext uri="{FF2B5EF4-FFF2-40B4-BE49-F238E27FC236}">
                <a16:creationId xmlns:a16="http://schemas.microsoft.com/office/drawing/2014/main" id="{902FCFD2-B9D4-EB1D-02A0-DE702BD6C0E8}"/>
              </a:ext>
            </a:extLst>
          </p:cNvPr>
          <p:cNvSpPr txBox="1"/>
          <p:nvPr/>
        </p:nvSpPr>
        <p:spPr>
          <a:xfrm>
            <a:off x="1043553" y="5619187"/>
            <a:ext cx="10104894" cy="510461"/>
          </a:xfrm>
          <a:prstGeom prst="rect">
            <a:avLst/>
          </a:prstGeom>
          <a:solidFill>
            <a:schemeClr val="bg1"/>
          </a:solidFill>
          <a:ln w="57150">
            <a:solidFill>
              <a:srgbClr val="FFC000"/>
            </a:solidFill>
          </a:ln>
        </p:spPr>
        <p:txBody>
          <a:bodyPr wrap="square" rtlCol="0" anchor="ctr">
            <a:spAutoFit/>
          </a:bodyPr>
          <a:lstStyle/>
          <a:p>
            <a:pPr algn="ctr">
              <a:lnSpc>
                <a:spcPct val="120000"/>
              </a:lnSpc>
            </a:pPr>
            <a:r>
              <a:rPr lang="ja-JP" altLang="en-US" sz="2400" b="1" dirty="0"/>
              <a:t>判断に迷ったときは、弁理士にご相談を。</a:t>
            </a:r>
            <a:endParaRPr lang="en-US" altLang="ja-JP" sz="2400" b="1" dirty="0"/>
          </a:p>
        </p:txBody>
      </p:sp>
      <p:pic>
        <p:nvPicPr>
          <p:cNvPr id="6" name="Picture 5">
            <a:extLst>
              <a:ext uri="{FF2B5EF4-FFF2-40B4-BE49-F238E27FC236}">
                <a16:creationId xmlns:a16="http://schemas.microsoft.com/office/drawing/2014/main" id="{303F978D-E6F1-E8F7-B34E-DA68860047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9897223" y="5106768"/>
            <a:ext cx="1445693" cy="1450969"/>
          </a:xfrm>
          <a:prstGeom prst="rect">
            <a:avLst/>
          </a:prstGeom>
        </p:spPr>
      </p:pic>
    </p:spTree>
    <p:extLst>
      <p:ext uri="{BB962C8B-B14F-4D97-AF65-F5344CB8AC3E}">
        <p14:creationId xmlns:p14="http://schemas.microsoft.com/office/powerpoint/2010/main" val="2259124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ッター プレースホルダー 20">
            <a:extLst>
              <a:ext uri="{FF2B5EF4-FFF2-40B4-BE49-F238E27FC236}">
                <a16:creationId xmlns:a16="http://schemas.microsoft.com/office/drawing/2014/main" id="{4C81E232-5AB3-41CD-E22F-808334325C40}"/>
              </a:ext>
            </a:extLst>
          </p:cNvPr>
          <p:cNvSpPr>
            <a:spLocks noGrp="1"/>
          </p:cNvSpPr>
          <p:nvPr>
            <p:ph type="ftr" sz="quarter" idx="11"/>
          </p:nvPr>
        </p:nvSpPr>
        <p:spPr>
          <a:xfrm>
            <a:off x="4038600" y="6498700"/>
            <a:ext cx="4114800" cy="365125"/>
          </a:xfrm>
        </p:spPr>
        <p:txBody>
          <a:bodyPr/>
          <a:lstStyle/>
          <a:p>
            <a:r>
              <a:rPr kumimoji="1" lang="en-US" altLang="ja-JP"/>
              <a:t>© 2023 </a:t>
            </a:r>
            <a:r>
              <a:rPr kumimoji="1" lang="ja-JP" altLang="en-US"/>
              <a:t>イーリス特許事務所</a:t>
            </a:r>
          </a:p>
        </p:txBody>
      </p:sp>
      <p:grpSp>
        <p:nvGrpSpPr>
          <p:cNvPr id="39" name="グループ化 38">
            <a:extLst>
              <a:ext uri="{FF2B5EF4-FFF2-40B4-BE49-F238E27FC236}">
                <a16:creationId xmlns:a16="http://schemas.microsoft.com/office/drawing/2014/main" id="{9DA1512E-0701-3313-8207-842BD089C44D}"/>
              </a:ext>
            </a:extLst>
          </p:cNvPr>
          <p:cNvGrpSpPr/>
          <p:nvPr/>
        </p:nvGrpSpPr>
        <p:grpSpPr>
          <a:xfrm>
            <a:off x="408326" y="2018944"/>
            <a:ext cx="11141916" cy="1902348"/>
            <a:chOff x="456820" y="434760"/>
            <a:chExt cx="11141916" cy="1902348"/>
          </a:xfrm>
        </p:grpSpPr>
        <p:pic>
          <p:nvPicPr>
            <p:cNvPr id="27" name="図 26">
              <a:extLst>
                <a:ext uri="{FF2B5EF4-FFF2-40B4-BE49-F238E27FC236}">
                  <a16:creationId xmlns:a16="http://schemas.microsoft.com/office/drawing/2014/main" id="{8471784D-3EA4-85D3-0E77-E9D3E02B716A}"/>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Effect>
                        <a14:saturation sat="200000"/>
                      </a14:imgEffect>
                    </a14:imgLayer>
                  </a14:imgProps>
                </a:ext>
              </a:extLst>
            </a:blip>
            <a:stretch>
              <a:fillRect/>
            </a:stretch>
          </p:blipFill>
          <p:spPr>
            <a:xfrm>
              <a:off x="456820" y="667796"/>
              <a:ext cx="1170027" cy="705833"/>
            </a:xfrm>
            <a:prstGeom prst="rect">
              <a:avLst/>
            </a:prstGeom>
          </p:spPr>
        </p:pic>
        <p:grpSp>
          <p:nvGrpSpPr>
            <p:cNvPr id="31" name="グループ化 30">
              <a:extLst>
                <a:ext uri="{FF2B5EF4-FFF2-40B4-BE49-F238E27FC236}">
                  <a16:creationId xmlns:a16="http://schemas.microsoft.com/office/drawing/2014/main" id="{E20CD666-0374-B994-B00C-28487ADCBA1F}"/>
                </a:ext>
              </a:extLst>
            </p:cNvPr>
            <p:cNvGrpSpPr/>
            <p:nvPr/>
          </p:nvGrpSpPr>
          <p:grpSpPr>
            <a:xfrm>
              <a:off x="2081455" y="434760"/>
              <a:ext cx="9517281" cy="1902348"/>
              <a:chOff x="1705605" y="614280"/>
              <a:chExt cx="9517281" cy="1902348"/>
            </a:xfrm>
          </p:grpSpPr>
          <p:sp>
            <p:nvSpPr>
              <p:cNvPr id="20" name="テキスト ボックス 19">
                <a:extLst>
                  <a:ext uri="{FF2B5EF4-FFF2-40B4-BE49-F238E27FC236}">
                    <a16:creationId xmlns:a16="http://schemas.microsoft.com/office/drawing/2014/main" id="{732AACB8-357D-6356-DE0D-C56F36FCCCC2}"/>
                  </a:ext>
                </a:extLst>
              </p:cNvPr>
              <p:cNvSpPr txBox="1"/>
              <p:nvPr/>
            </p:nvSpPr>
            <p:spPr>
              <a:xfrm>
                <a:off x="1980032" y="700746"/>
                <a:ext cx="9242854" cy="1815882"/>
              </a:xfrm>
              <a:prstGeom prst="rect">
                <a:avLst/>
              </a:prstGeom>
              <a:noFill/>
            </p:spPr>
            <p:txBody>
              <a:bodyPr wrap="square" rtlCol="0">
                <a:spAutoFit/>
              </a:bodyPr>
              <a:lstStyle/>
              <a:p>
                <a:r>
                  <a:rPr lang="ja-JP" altLang="en-US" sz="2800" b="1" dirty="0">
                    <a:latin typeface="+mn-ea"/>
                  </a:rPr>
                  <a:t>商標権者は、だれがなるの？</a:t>
                </a:r>
                <a:endParaRPr lang="en-US" altLang="ja-JP" sz="2800" b="1" dirty="0">
                  <a:latin typeface="+mn-ea"/>
                </a:endParaRPr>
              </a:p>
              <a:p>
                <a:r>
                  <a:rPr lang="ja-JP" altLang="en-US" sz="2800" b="1" dirty="0">
                    <a:latin typeface="+mn-ea"/>
                  </a:rPr>
                  <a:t>ロゴを作った人とか、名称を考えた人？</a:t>
                </a:r>
                <a:endParaRPr lang="en-US" altLang="ja-JP" sz="2800" b="1" dirty="0">
                  <a:latin typeface="+mn-ea"/>
                </a:endParaRPr>
              </a:p>
              <a:p>
                <a:endParaRPr lang="en-US" altLang="ja-JP" sz="2800" b="1" dirty="0">
                  <a:latin typeface="+mn-ea"/>
                </a:endParaRPr>
              </a:p>
              <a:p>
                <a:endParaRPr kumimoji="1" lang="en-US" altLang="ja-JP" sz="2800" b="1" dirty="0">
                  <a:latin typeface="+mn-ea"/>
                </a:endParaRPr>
              </a:p>
            </p:txBody>
          </p:sp>
          <p:sp>
            <p:nvSpPr>
              <p:cNvPr id="28" name="吹き出し: 角を丸めた四角形 27">
                <a:extLst>
                  <a:ext uri="{FF2B5EF4-FFF2-40B4-BE49-F238E27FC236}">
                    <a16:creationId xmlns:a16="http://schemas.microsoft.com/office/drawing/2014/main" id="{C6651B7D-E125-6CA8-FB6E-0D8A4739BDF9}"/>
                  </a:ext>
                </a:extLst>
              </p:cNvPr>
              <p:cNvSpPr/>
              <p:nvPr/>
            </p:nvSpPr>
            <p:spPr>
              <a:xfrm>
                <a:off x="1705605" y="614280"/>
                <a:ext cx="8403283" cy="1160632"/>
              </a:xfrm>
              <a:prstGeom prst="wedgeRoundRectCallout">
                <a:avLst>
                  <a:gd name="adj1" fmla="val -53394"/>
                  <a:gd name="adj2" fmla="val -687"/>
                  <a:gd name="adj3" fmla="val 16667"/>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38" name="グループ化 37">
            <a:extLst>
              <a:ext uri="{FF2B5EF4-FFF2-40B4-BE49-F238E27FC236}">
                <a16:creationId xmlns:a16="http://schemas.microsoft.com/office/drawing/2014/main" id="{07CC8536-B560-AF57-26B3-1EF204B68C70}"/>
              </a:ext>
            </a:extLst>
          </p:cNvPr>
          <p:cNvGrpSpPr/>
          <p:nvPr/>
        </p:nvGrpSpPr>
        <p:grpSpPr>
          <a:xfrm>
            <a:off x="408326" y="4214979"/>
            <a:ext cx="11141916" cy="1902348"/>
            <a:chOff x="429118" y="2118084"/>
            <a:chExt cx="11141916" cy="1902348"/>
          </a:xfrm>
        </p:grpSpPr>
        <p:pic>
          <p:nvPicPr>
            <p:cNvPr id="22" name="図 21">
              <a:extLst>
                <a:ext uri="{FF2B5EF4-FFF2-40B4-BE49-F238E27FC236}">
                  <a16:creationId xmlns:a16="http://schemas.microsoft.com/office/drawing/2014/main" id="{2E3EC0E3-F56F-76FE-5582-C858E553780A}"/>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Effect>
                        <a14:saturation sat="200000"/>
                      </a14:imgEffect>
                    </a14:imgLayer>
                  </a14:imgProps>
                </a:ext>
              </a:extLst>
            </a:blip>
            <a:stretch>
              <a:fillRect/>
            </a:stretch>
          </p:blipFill>
          <p:spPr>
            <a:xfrm>
              <a:off x="429118" y="2351120"/>
              <a:ext cx="1170027" cy="705833"/>
            </a:xfrm>
            <a:prstGeom prst="rect">
              <a:avLst/>
            </a:prstGeom>
          </p:spPr>
        </p:pic>
        <p:grpSp>
          <p:nvGrpSpPr>
            <p:cNvPr id="23" name="グループ化 22">
              <a:extLst>
                <a:ext uri="{FF2B5EF4-FFF2-40B4-BE49-F238E27FC236}">
                  <a16:creationId xmlns:a16="http://schemas.microsoft.com/office/drawing/2014/main" id="{7DE3D656-8FD6-C868-CA44-3BC0483EC9D6}"/>
                </a:ext>
              </a:extLst>
            </p:cNvPr>
            <p:cNvGrpSpPr/>
            <p:nvPr/>
          </p:nvGrpSpPr>
          <p:grpSpPr>
            <a:xfrm>
              <a:off x="2053753" y="2118084"/>
              <a:ext cx="9517281" cy="1902348"/>
              <a:chOff x="1705605" y="614280"/>
              <a:chExt cx="9517281" cy="1902348"/>
            </a:xfrm>
          </p:grpSpPr>
          <p:sp>
            <p:nvSpPr>
              <p:cNvPr id="24" name="テキスト ボックス 23">
                <a:extLst>
                  <a:ext uri="{FF2B5EF4-FFF2-40B4-BE49-F238E27FC236}">
                    <a16:creationId xmlns:a16="http://schemas.microsoft.com/office/drawing/2014/main" id="{4654C478-33C2-CC54-8502-B45F77A453C4}"/>
                  </a:ext>
                </a:extLst>
              </p:cNvPr>
              <p:cNvSpPr txBox="1"/>
              <p:nvPr/>
            </p:nvSpPr>
            <p:spPr>
              <a:xfrm>
                <a:off x="1980032" y="700746"/>
                <a:ext cx="9242854" cy="1815882"/>
              </a:xfrm>
              <a:prstGeom prst="rect">
                <a:avLst/>
              </a:prstGeom>
              <a:noFill/>
            </p:spPr>
            <p:txBody>
              <a:bodyPr wrap="square" rtlCol="0">
                <a:spAutoFit/>
              </a:bodyPr>
              <a:lstStyle/>
              <a:p>
                <a:r>
                  <a:rPr lang="ja-JP" altLang="en-US" sz="2800" b="1" dirty="0">
                    <a:latin typeface="+mn-ea"/>
                  </a:rPr>
                  <a:t>商標権者は、会社になっていることが多い</a:t>
                </a:r>
                <a:endParaRPr lang="en-US" altLang="ja-JP" sz="2800" b="1" dirty="0">
                  <a:latin typeface="+mn-ea"/>
                </a:endParaRPr>
              </a:p>
              <a:p>
                <a:r>
                  <a:rPr lang="ja-JP" altLang="en-US" sz="2800" b="1" dirty="0">
                    <a:latin typeface="+mn-ea"/>
                  </a:rPr>
                  <a:t>ようだけど、個人は商標権者になれないの？</a:t>
                </a:r>
                <a:endParaRPr lang="en-US" altLang="ja-JP" sz="2800" b="1" dirty="0">
                  <a:latin typeface="+mn-ea"/>
                </a:endParaRPr>
              </a:p>
              <a:p>
                <a:endParaRPr lang="en-US" altLang="ja-JP" sz="2800" b="1" dirty="0">
                  <a:latin typeface="+mn-ea"/>
                </a:endParaRPr>
              </a:p>
              <a:p>
                <a:endParaRPr kumimoji="1" lang="en-US" altLang="ja-JP" sz="2800" b="1" dirty="0">
                  <a:latin typeface="+mn-ea"/>
                </a:endParaRPr>
              </a:p>
            </p:txBody>
          </p:sp>
          <p:sp>
            <p:nvSpPr>
              <p:cNvPr id="25" name="吹き出し: 角を丸めた四角形 24">
                <a:extLst>
                  <a:ext uri="{FF2B5EF4-FFF2-40B4-BE49-F238E27FC236}">
                    <a16:creationId xmlns:a16="http://schemas.microsoft.com/office/drawing/2014/main" id="{01EC24A3-301C-CD49-9F8F-BEAD673C4CD7}"/>
                  </a:ext>
                </a:extLst>
              </p:cNvPr>
              <p:cNvSpPr/>
              <p:nvPr/>
            </p:nvSpPr>
            <p:spPr>
              <a:xfrm>
                <a:off x="1705605" y="614280"/>
                <a:ext cx="8403283" cy="1160632"/>
              </a:xfrm>
              <a:prstGeom prst="wedgeRoundRectCallout">
                <a:avLst>
                  <a:gd name="adj1" fmla="val -53394"/>
                  <a:gd name="adj2" fmla="val -687"/>
                  <a:gd name="adj3" fmla="val 16667"/>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 name="フリーフォーム: 図形 1">
            <a:extLst>
              <a:ext uri="{FF2B5EF4-FFF2-40B4-BE49-F238E27FC236}">
                <a16:creationId xmlns:a16="http://schemas.microsoft.com/office/drawing/2014/main" id="{11B7FDD7-E5E0-1D8C-43E6-C0416AE56648}"/>
              </a:ext>
            </a:extLst>
          </p:cNvPr>
          <p:cNvSpPr/>
          <p:nvPr/>
        </p:nvSpPr>
        <p:spPr>
          <a:xfrm>
            <a:off x="1421105" y="441214"/>
            <a:ext cx="9242853" cy="669147"/>
          </a:xfrm>
          <a:custGeom>
            <a:avLst/>
            <a:gdLst>
              <a:gd name="connsiteX0" fmla="*/ 0 w 5689600"/>
              <a:gd name="connsiteY0" fmla="*/ 111527 h 669147"/>
              <a:gd name="connsiteX1" fmla="*/ 111527 w 5689600"/>
              <a:gd name="connsiteY1" fmla="*/ 0 h 669147"/>
              <a:gd name="connsiteX2" fmla="*/ 5578073 w 5689600"/>
              <a:gd name="connsiteY2" fmla="*/ 0 h 669147"/>
              <a:gd name="connsiteX3" fmla="*/ 5689600 w 5689600"/>
              <a:gd name="connsiteY3" fmla="*/ 111527 h 669147"/>
              <a:gd name="connsiteX4" fmla="*/ 5689600 w 5689600"/>
              <a:gd name="connsiteY4" fmla="*/ 557620 h 669147"/>
              <a:gd name="connsiteX5" fmla="*/ 5578073 w 5689600"/>
              <a:gd name="connsiteY5" fmla="*/ 669147 h 669147"/>
              <a:gd name="connsiteX6" fmla="*/ 111527 w 5689600"/>
              <a:gd name="connsiteY6" fmla="*/ 669147 h 669147"/>
              <a:gd name="connsiteX7" fmla="*/ 0 w 5689600"/>
              <a:gd name="connsiteY7" fmla="*/ 557620 h 669147"/>
              <a:gd name="connsiteX8" fmla="*/ 0 w 5689600"/>
              <a:gd name="connsiteY8" fmla="*/ 111527 h 66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669147">
                <a:moveTo>
                  <a:pt x="0" y="111527"/>
                </a:moveTo>
                <a:cubicBezTo>
                  <a:pt x="0" y="49932"/>
                  <a:pt x="49932" y="0"/>
                  <a:pt x="111527" y="0"/>
                </a:cubicBezTo>
                <a:lnTo>
                  <a:pt x="5578073" y="0"/>
                </a:lnTo>
                <a:cubicBezTo>
                  <a:pt x="5639668" y="0"/>
                  <a:pt x="5689600" y="49932"/>
                  <a:pt x="5689600" y="111527"/>
                </a:cubicBezTo>
                <a:lnTo>
                  <a:pt x="5689600" y="557620"/>
                </a:lnTo>
                <a:cubicBezTo>
                  <a:pt x="5689600" y="619215"/>
                  <a:pt x="5639668" y="669147"/>
                  <a:pt x="5578073" y="669147"/>
                </a:cubicBezTo>
                <a:lnTo>
                  <a:pt x="111527" y="669147"/>
                </a:lnTo>
                <a:cubicBezTo>
                  <a:pt x="49932" y="669147"/>
                  <a:pt x="0" y="619215"/>
                  <a:pt x="0" y="557620"/>
                </a:cubicBezTo>
                <a:lnTo>
                  <a:pt x="0" y="111527"/>
                </a:lnTo>
                <a:close/>
              </a:path>
            </a:pathLst>
          </a:custGeom>
          <a:solidFill>
            <a:schemeClr val="bg1">
              <a:lumMod val="6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47718" tIns="32665" rIns="247718" bIns="32665" numCol="1" spcCol="1270" anchor="ctr" anchorCtr="0">
            <a:noAutofit/>
          </a:bodyPr>
          <a:lstStyle/>
          <a:p>
            <a:pPr marL="0" lvl="0" indent="0" algn="ctr" defTabSz="1422400">
              <a:lnSpc>
                <a:spcPct val="90000"/>
              </a:lnSpc>
              <a:spcBef>
                <a:spcPct val="0"/>
              </a:spcBef>
              <a:spcAft>
                <a:spcPct val="35000"/>
              </a:spcAft>
              <a:buNone/>
            </a:pPr>
            <a:r>
              <a:rPr lang="ja-JP" altLang="en-US" sz="3200" b="1" dirty="0">
                <a:latin typeface="+mn-ea"/>
              </a:rPr>
              <a:t>🌧</a:t>
            </a:r>
            <a:r>
              <a:rPr lang="ja-JP" altLang="en-US" sz="3200" b="1" dirty="0">
                <a:solidFill>
                  <a:schemeClr val="bg1"/>
                </a:solidFill>
              </a:rPr>
              <a:t>商標にまつわるよくあるナゾ</a:t>
            </a:r>
            <a:r>
              <a:rPr lang="ja-JP" altLang="en-US" sz="3200" b="1" dirty="0">
                <a:latin typeface="+mn-ea"/>
              </a:rPr>
              <a:t>🌧</a:t>
            </a:r>
            <a:endParaRPr lang="ja-JP" altLang="en-US" sz="3200" b="1" kern="1200" dirty="0">
              <a:solidFill>
                <a:schemeClr val="bg1"/>
              </a:solidFill>
            </a:endParaRPr>
          </a:p>
        </p:txBody>
      </p:sp>
    </p:spTree>
    <p:extLst>
      <p:ext uri="{BB962C8B-B14F-4D97-AF65-F5344CB8AC3E}">
        <p14:creationId xmlns:p14="http://schemas.microsoft.com/office/powerpoint/2010/main" val="9914319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2706</TotalTime>
  <Words>1974</Words>
  <Application>Microsoft Office PowerPoint</Application>
  <PresentationFormat>ワイド画面</PresentationFormat>
  <Paragraphs>157</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作山 麻衣子</dc:creator>
  <cp:lastModifiedBy>麻衣子 作山</cp:lastModifiedBy>
  <cp:revision>150</cp:revision>
  <dcterms:created xsi:type="dcterms:W3CDTF">2023-05-26T08:07:55Z</dcterms:created>
  <dcterms:modified xsi:type="dcterms:W3CDTF">2023-10-17T01:49:04Z</dcterms:modified>
</cp:coreProperties>
</file>